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FF6600"/>
    <a:srgbClr val="FFE8D9"/>
    <a:srgbClr val="008000"/>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147AFE-B17C-44F6-8929-81B2CACF6E60}" v="13" dt="2024-03-15T01:18:23.6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4" autoAdjust="0"/>
    <p:restoredTop sz="94660"/>
  </p:normalViewPr>
  <p:slideViewPr>
    <p:cSldViewPr snapToGrid="0">
      <p:cViewPr>
        <p:scale>
          <a:sx n="85" d="100"/>
          <a:sy n="85" d="100"/>
        </p:scale>
        <p:origin x="1872" y="-2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ゆかり 杉本" userId="66b4aa78476c113f" providerId="LiveId" clId="{AA147AFE-B17C-44F6-8929-81B2CACF6E60}"/>
    <pc:docChg chg="undo custSel delSld modSld">
      <pc:chgData name="ゆかり 杉本" userId="66b4aa78476c113f" providerId="LiveId" clId="{AA147AFE-B17C-44F6-8929-81B2CACF6E60}" dt="2024-03-15T01:21:49.626" v="2022" actId="6549"/>
      <pc:docMkLst>
        <pc:docMk/>
      </pc:docMkLst>
      <pc:sldChg chg="del">
        <pc:chgData name="ゆかり 杉本" userId="66b4aa78476c113f" providerId="LiveId" clId="{AA147AFE-B17C-44F6-8929-81B2CACF6E60}" dt="2024-03-14T02:31:27.380" v="1680" actId="47"/>
        <pc:sldMkLst>
          <pc:docMk/>
          <pc:sldMk cId="2834365622" sldId="259"/>
        </pc:sldMkLst>
      </pc:sldChg>
      <pc:sldChg chg="addSp delSp modSp mod">
        <pc:chgData name="ゆかり 杉本" userId="66b4aa78476c113f" providerId="LiveId" clId="{AA147AFE-B17C-44F6-8929-81B2CACF6E60}" dt="2024-03-15T01:21:49.626" v="2022" actId="6549"/>
        <pc:sldMkLst>
          <pc:docMk/>
          <pc:sldMk cId="2120212601" sldId="260"/>
        </pc:sldMkLst>
        <pc:spChg chg="add del mod">
          <ac:chgData name="ゆかり 杉本" userId="66b4aa78476c113f" providerId="LiveId" clId="{AA147AFE-B17C-44F6-8929-81B2CACF6E60}" dt="2024-03-13T09:01:32.087" v="1275" actId="478"/>
          <ac:spMkLst>
            <pc:docMk/>
            <pc:sldMk cId="2120212601" sldId="260"/>
            <ac:spMk id="2" creationId="{749ECEBC-3BED-4BCF-74EC-2BCBDBC4117F}"/>
          </ac:spMkLst>
        </pc:spChg>
        <pc:spChg chg="mod">
          <ac:chgData name="ゆかり 杉本" userId="66b4aa78476c113f" providerId="LiveId" clId="{AA147AFE-B17C-44F6-8929-81B2CACF6E60}" dt="2024-03-15T01:04:20.950" v="1700" actId="6549"/>
          <ac:spMkLst>
            <pc:docMk/>
            <pc:sldMk cId="2120212601" sldId="260"/>
            <ac:spMk id="3" creationId="{FFDAAF73-8D41-35BF-C01F-D58D80982CEC}"/>
          </ac:spMkLst>
        </pc:spChg>
        <pc:spChg chg="add del">
          <ac:chgData name="ゆかり 杉本" userId="66b4aa78476c113f" providerId="LiveId" clId="{AA147AFE-B17C-44F6-8929-81B2CACF6E60}" dt="2024-03-15T01:18:01.763" v="1744" actId="22"/>
          <ac:spMkLst>
            <pc:docMk/>
            <pc:sldMk cId="2120212601" sldId="260"/>
            <ac:spMk id="4" creationId="{F837AA20-3BEF-E3E7-71EE-FED47F46CB00}"/>
          </ac:spMkLst>
        </pc:spChg>
        <pc:spChg chg="add mod">
          <ac:chgData name="ゆかり 杉本" userId="66b4aa78476c113f" providerId="LiveId" clId="{AA147AFE-B17C-44F6-8929-81B2CACF6E60}" dt="2024-03-13T02:49:39.267" v="469" actId="20577"/>
          <ac:spMkLst>
            <pc:docMk/>
            <pc:sldMk cId="2120212601" sldId="260"/>
            <ac:spMk id="5" creationId="{7F1A8962-A711-728E-4EE8-53E038C751C2}"/>
          </ac:spMkLst>
        </pc:spChg>
        <pc:spChg chg="add del mod">
          <ac:chgData name="ゆかり 杉本" userId="66b4aa78476c113f" providerId="LiveId" clId="{AA147AFE-B17C-44F6-8929-81B2CACF6E60}" dt="2024-03-13T03:08:11.454" v="1013" actId="478"/>
          <ac:spMkLst>
            <pc:docMk/>
            <pc:sldMk cId="2120212601" sldId="260"/>
            <ac:spMk id="8" creationId="{B2160D53-249C-8F5B-413A-DF6D35187425}"/>
          </ac:spMkLst>
        </pc:spChg>
        <pc:spChg chg="mod">
          <ac:chgData name="ゆかり 杉本" userId="66b4aa78476c113f" providerId="LiveId" clId="{AA147AFE-B17C-44F6-8929-81B2CACF6E60}" dt="2024-03-15T01:21:49.626" v="2022" actId="6549"/>
          <ac:spMkLst>
            <pc:docMk/>
            <pc:sldMk cId="2120212601" sldId="260"/>
            <ac:spMk id="9" creationId="{C8F00631-4D7A-349B-CFAC-099C8F96526E}"/>
          </ac:spMkLst>
        </pc:spChg>
        <pc:spChg chg="add mod">
          <ac:chgData name="ゆかり 杉本" userId="66b4aa78476c113f" providerId="LiveId" clId="{AA147AFE-B17C-44F6-8929-81B2CACF6E60}" dt="2024-03-14T02:27:40.738" v="1592" actId="1035"/>
          <ac:spMkLst>
            <pc:docMk/>
            <pc:sldMk cId="2120212601" sldId="260"/>
            <ac:spMk id="10" creationId="{6B47A5BE-C8B5-0427-CE48-BB5C7C27876D}"/>
          </ac:spMkLst>
        </pc:spChg>
        <pc:spChg chg="add mod">
          <ac:chgData name="ゆかり 杉本" userId="66b4aa78476c113f" providerId="LiveId" clId="{AA147AFE-B17C-44F6-8929-81B2CACF6E60}" dt="2024-03-15T01:20:07.854" v="1924" actId="20577"/>
          <ac:spMkLst>
            <pc:docMk/>
            <pc:sldMk cId="2120212601" sldId="260"/>
            <ac:spMk id="11" creationId="{E6BAAD34-F075-4C85-C852-50D4135D4DD2}"/>
          </ac:spMkLst>
        </pc:spChg>
        <pc:spChg chg="del mod">
          <ac:chgData name="ゆかり 杉本" userId="66b4aa78476c113f" providerId="LiveId" clId="{AA147AFE-B17C-44F6-8929-81B2CACF6E60}" dt="2024-03-13T02:07:10.015" v="177" actId="478"/>
          <ac:spMkLst>
            <pc:docMk/>
            <pc:sldMk cId="2120212601" sldId="260"/>
            <ac:spMk id="19" creationId="{F3E19F6F-E998-0106-3390-B2167D7BBF8C}"/>
          </ac:spMkLst>
        </pc:spChg>
        <pc:spChg chg="mod">
          <ac:chgData name="ゆかり 杉本" userId="66b4aa78476c113f" providerId="LiveId" clId="{AA147AFE-B17C-44F6-8929-81B2CACF6E60}" dt="2024-03-15T01:04:54.491" v="1702" actId="6549"/>
          <ac:spMkLst>
            <pc:docMk/>
            <pc:sldMk cId="2120212601" sldId="260"/>
            <ac:spMk id="21" creationId="{354CB274-72B4-3AF3-F503-21D2689A8600}"/>
          </ac:spMkLst>
        </pc:spChg>
        <pc:spChg chg="mod">
          <ac:chgData name="ゆかり 杉本" userId="66b4aa78476c113f" providerId="LiveId" clId="{AA147AFE-B17C-44F6-8929-81B2CACF6E60}" dt="2024-03-15T01:19:26.911" v="1909" actId="1035"/>
          <ac:spMkLst>
            <pc:docMk/>
            <pc:sldMk cId="2120212601" sldId="260"/>
            <ac:spMk id="24" creationId="{C65670F6-5305-EB3A-C21C-77F30C91D2C9}"/>
          </ac:spMkLst>
        </pc:spChg>
        <pc:spChg chg="mod">
          <ac:chgData name="ゆかり 杉本" userId="66b4aa78476c113f" providerId="LiveId" clId="{AA147AFE-B17C-44F6-8929-81B2CACF6E60}" dt="2024-03-14T02:27:40.738" v="1592" actId="1035"/>
          <ac:spMkLst>
            <pc:docMk/>
            <pc:sldMk cId="2120212601" sldId="260"/>
            <ac:spMk id="30" creationId="{65D0A65D-18B2-5677-0426-712F94A5A68C}"/>
          </ac:spMkLst>
        </pc:spChg>
        <pc:spChg chg="del mod">
          <ac:chgData name="ゆかり 杉本" userId="66b4aa78476c113f" providerId="LiveId" clId="{AA147AFE-B17C-44F6-8929-81B2CACF6E60}" dt="2024-03-13T02:58:54.149" v="487" actId="478"/>
          <ac:spMkLst>
            <pc:docMk/>
            <pc:sldMk cId="2120212601" sldId="260"/>
            <ac:spMk id="32" creationId="{E6D4FB0F-D4E7-E67E-7DCD-FA514169FB79}"/>
          </ac:spMkLst>
        </pc:spChg>
        <pc:spChg chg="mod">
          <ac:chgData name="ゆかり 杉本" userId="66b4aa78476c113f" providerId="LiveId" clId="{AA147AFE-B17C-44F6-8929-81B2CACF6E60}" dt="2024-03-14T02:27:47.028" v="1606" actId="1035"/>
          <ac:spMkLst>
            <pc:docMk/>
            <pc:sldMk cId="2120212601" sldId="260"/>
            <ac:spMk id="33" creationId="{96A034B1-D8C1-A61F-C2ED-4CB1ECBB60D3}"/>
          </ac:spMkLst>
        </pc:spChg>
        <pc:spChg chg="mod">
          <ac:chgData name="ゆかり 杉本" userId="66b4aa78476c113f" providerId="LiveId" clId="{AA147AFE-B17C-44F6-8929-81B2CACF6E60}" dt="2024-03-14T02:27:51.692" v="1610" actId="1035"/>
          <ac:spMkLst>
            <pc:docMk/>
            <pc:sldMk cId="2120212601" sldId="260"/>
            <ac:spMk id="34" creationId="{D4E7E343-6F7E-E46B-63F2-000371390288}"/>
          </ac:spMkLst>
        </pc:spChg>
        <pc:spChg chg="mod">
          <ac:chgData name="ゆかり 杉本" userId="66b4aa78476c113f" providerId="LiveId" clId="{AA147AFE-B17C-44F6-8929-81B2CACF6E60}" dt="2024-03-14T02:27:40.738" v="1592" actId="1035"/>
          <ac:spMkLst>
            <pc:docMk/>
            <pc:sldMk cId="2120212601" sldId="260"/>
            <ac:spMk id="36" creationId="{68A619CC-D6EC-74EA-D623-0BA08CFD4592}"/>
          </ac:spMkLst>
        </pc:spChg>
        <pc:spChg chg="del">
          <ac:chgData name="ゆかり 杉本" userId="66b4aa78476c113f" providerId="LiveId" clId="{AA147AFE-B17C-44F6-8929-81B2CACF6E60}" dt="2024-03-13T02:51:38.217" v="481" actId="478"/>
          <ac:spMkLst>
            <pc:docMk/>
            <pc:sldMk cId="2120212601" sldId="260"/>
            <ac:spMk id="38" creationId="{66BE177D-AB98-C812-FB0C-76C763F0D175}"/>
          </ac:spMkLst>
        </pc:spChg>
        <pc:spChg chg="mod">
          <ac:chgData name="ゆかり 杉本" userId="66b4aa78476c113f" providerId="LiveId" clId="{AA147AFE-B17C-44F6-8929-81B2CACF6E60}" dt="2024-03-14T02:29:54.086" v="1679" actId="255"/>
          <ac:spMkLst>
            <pc:docMk/>
            <pc:sldMk cId="2120212601" sldId="260"/>
            <ac:spMk id="41" creationId="{F685718D-B12B-459A-CBF3-C7B00B189F47}"/>
          </ac:spMkLst>
        </pc:spChg>
        <pc:spChg chg="mod">
          <ac:chgData name="ゆかり 杉本" userId="66b4aa78476c113f" providerId="LiveId" clId="{AA147AFE-B17C-44F6-8929-81B2CACF6E60}" dt="2024-03-13T02:48:23.750" v="380" actId="948"/>
          <ac:spMkLst>
            <pc:docMk/>
            <pc:sldMk cId="2120212601" sldId="260"/>
            <ac:spMk id="43" creationId="{5BED2334-A519-0E26-B019-19570ABBF6C0}"/>
          </ac:spMkLst>
        </pc:spChg>
        <pc:spChg chg="mod">
          <ac:chgData name="ゆかり 杉本" userId="66b4aa78476c113f" providerId="LiveId" clId="{AA147AFE-B17C-44F6-8929-81B2CACF6E60}" dt="2024-03-13T08:55:35.117" v="1194" actId="1076"/>
          <ac:spMkLst>
            <pc:docMk/>
            <pc:sldMk cId="2120212601" sldId="260"/>
            <ac:spMk id="44" creationId="{3DD6FCEF-77B2-8FBA-3573-B7795458A933}"/>
          </ac:spMkLst>
        </pc:spChg>
        <pc:spChg chg="mod">
          <ac:chgData name="ゆかり 杉本" userId="66b4aa78476c113f" providerId="LiveId" clId="{AA147AFE-B17C-44F6-8929-81B2CACF6E60}" dt="2024-03-13T09:06:13.859" v="1297" actId="1076"/>
          <ac:spMkLst>
            <pc:docMk/>
            <pc:sldMk cId="2120212601" sldId="260"/>
            <ac:spMk id="45" creationId="{0DD8CB98-F993-A8EA-6D66-C6EFBC21B9E0}"/>
          </ac:spMkLst>
        </pc:spChg>
        <pc:spChg chg="del">
          <ac:chgData name="ゆかり 杉本" userId="66b4aa78476c113f" providerId="LiveId" clId="{AA147AFE-B17C-44F6-8929-81B2CACF6E60}" dt="2024-03-13T02:30:49.290" v="360" actId="478"/>
          <ac:spMkLst>
            <pc:docMk/>
            <pc:sldMk cId="2120212601" sldId="260"/>
            <ac:spMk id="46" creationId="{6A5EB755-EFF0-EE6D-C6F6-76AECA880150}"/>
          </ac:spMkLst>
        </pc:spChg>
        <pc:spChg chg="del">
          <ac:chgData name="ゆかり 杉本" userId="66b4aa78476c113f" providerId="LiveId" clId="{AA147AFE-B17C-44F6-8929-81B2CACF6E60}" dt="2024-03-13T02:30:46.456" v="359" actId="478"/>
          <ac:spMkLst>
            <pc:docMk/>
            <pc:sldMk cId="2120212601" sldId="260"/>
            <ac:spMk id="47" creationId="{E3606865-BC9D-4526-B860-491BAFEB1F82}"/>
          </ac:spMkLst>
        </pc:spChg>
        <pc:spChg chg="del">
          <ac:chgData name="ゆかり 杉本" userId="66b4aa78476c113f" providerId="LiveId" clId="{AA147AFE-B17C-44F6-8929-81B2CACF6E60}" dt="2024-03-13T03:08:51.369" v="1044" actId="478"/>
          <ac:spMkLst>
            <pc:docMk/>
            <pc:sldMk cId="2120212601" sldId="260"/>
            <ac:spMk id="49" creationId="{EBA360EC-98A6-BFD3-81B6-934034AFDC1A}"/>
          </ac:spMkLst>
        </pc:spChg>
        <pc:spChg chg="mod">
          <ac:chgData name="ゆかり 杉本" userId="66b4aa78476c113f" providerId="LiveId" clId="{AA147AFE-B17C-44F6-8929-81B2CACF6E60}" dt="2024-03-13T08:55:42.647" v="1196" actId="1076"/>
          <ac:spMkLst>
            <pc:docMk/>
            <pc:sldMk cId="2120212601" sldId="260"/>
            <ac:spMk id="50" creationId="{E23B1176-0775-4AB4-8AA8-2AB85E8B959A}"/>
          </ac:spMkLst>
        </pc:spChg>
        <pc:picChg chg="del">
          <ac:chgData name="ゆかり 杉本" userId="66b4aa78476c113f" providerId="LiveId" clId="{AA147AFE-B17C-44F6-8929-81B2CACF6E60}" dt="2024-03-13T02:30:12.641" v="351" actId="478"/>
          <ac:picMkLst>
            <pc:docMk/>
            <pc:sldMk cId="2120212601" sldId="260"/>
            <ac:picMk id="2" creationId="{63D52D3C-8A3F-0E95-C5C4-5D6D78EA8DB0}"/>
          </ac:picMkLst>
        </pc:picChg>
        <pc:picChg chg="add del mod ord">
          <ac:chgData name="ゆかり 杉本" userId="66b4aa78476c113f" providerId="LiveId" clId="{AA147AFE-B17C-44F6-8929-81B2CACF6E60}" dt="2024-03-13T02:58:43.372" v="482" actId="478"/>
          <ac:picMkLst>
            <pc:docMk/>
            <pc:sldMk cId="2120212601" sldId="260"/>
            <ac:picMk id="4" creationId="{A403DC0C-08C1-14A1-0D98-28338316F6F7}"/>
          </ac:picMkLst>
        </pc:picChg>
        <pc:picChg chg="add del mod ord">
          <ac:chgData name="ゆかり 杉本" userId="66b4aa78476c113f" providerId="LiveId" clId="{AA147AFE-B17C-44F6-8929-81B2CACF6E60}" dt="2024-03-13T03:01:29.083" v="509" actId="478"/>
          <ac:picMkLst>
            <pc:docMk/>
            <pc:sldMk cId="2120212601" sldId="260"/>
            <ac:picMk id="6" creationId="{562810EF-DBBD-3467-9F73-853230D18FD2}"/>
          </ac:picMkLst>
        </pc:picChg>
        <pc:picChg chg="add mod ord">
          <ac:chgData name="ゆかり 杉本" userId="66b4aa78476c113f" providerId="LiveId" clId="{AA147AFE-B17C-44F6-8929-81B2CACF6E60}" dt="2024-03-14T01:53:00.929" v="1344" actId="1038"/>
          <ac:picMkLst>
            <pc:docMk/>
            <pc:sldMk cId="2120212601" sldId="260"/>
            <ac:picMk id="7" creationId="{8298AC92-FA35-4CCF-2D31-46C31417588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2D5787C-4E01-48D0-B168-E49D04EA3BFF}"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F8E4A2-103A-4877-B631-96E43A66C47A}" type="slidenum">
              <a:rPr kumimoji="1" lang="ja-JP" altLang="en-US" smtClean="0"/>
              <a:t>‹#›</a:t>
            </a:fld>
            <a:endParaRPr kumimoji="1" lang="ja-JP" altLang="en-US"/>
          </a:p>
        </p:txBody>
      </p:sp>
    </p:spTree>
    <p:extLst>
      <p:ext uri="{BB962C8B-B14F-4D97-AF65-F5344CB8AC3E}">
        <p14:creationId xmlns:p14="http://schemas.microsoft.com/office/powerpoint/2010/main" val="3803563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D5787C-4E01-48D0-B168-E49D04EA3BFF}"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F8E4A2-103A-4877-B631-96E43A66C47A}" type="slidenum">
              <a:rPr kumimoji="1" lang="ja-JP" altLang="en-US" smtClean="0"/>
              <a:t>‹#›</a:t>
            </a:fld>
            <a:endParaRPr kumimoji="1" lang="ja-JP" altLang="en-US"/>
          </a:p>
        </p:txBody>
      </p:sp>
    </p:spTree>
    <p:extLst>
      <p:ext uri="{BB962C8B-B14F-4D97-AF65-F5344CB8AC3E}">
        <p14:creationId xmlns:p14="http://schemas.microsoft.com/office/powerpoint/2010/main" val="355123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D5787C-4E01-48D0-B168-E49D04EA3BFF}"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F8E4A2-103A-4877-B631-96E43A66C47A}" type="slidenum">
              <a:rPr kumimoji="1" lang="ja-JP" altLang="en-US" smtClean="0"/>
              <a:t>‹#›</a:t>
            </a:fld>
            <a:endParaRPr kumimoji="1" lang="ja-JP" altLang="en-US"/>
          </a:p>
        </p:txBody>
      </p:sp>
    </p:spTree>
    <p:extLst>
      <p:ext uri="{BB962C8B-B14F-4D97-AF65-F5344CB8AC3E}">
        <p14:creationId xmlns:p14="http://schemas.microsoft.com/office/powerpoint/2010/main" val="393376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D5787C-4E01-48D0-B168-E49D04EA3BFF}"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F8E4A2-103A-4877-B631-96E43A66C47A}" type="slidenum">
              <a:rPr kumimoji="1" lang="ja-JP" altLang="en-US" smtClean="0"/>
              <a:t>‹#›</a:t>
            </a:fld>
            <a:endParaRPr kumimoji="1" lang="ja-JP" altLang="en-US"/>
          </a:p>
        </p:txBody>
      </p:sp>
    </p:spTree>
    <p:extLst>
      <p:ext uri="{BB962C8B-B14F-4D97-AF65-F5344CB8AC3E}">
        <p14:creationId xmlns:p14="http://schemas.microsoft.com/office/powerpoint/2010/main" val="152768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2D5787C-4E01-48D0-B168-E49D04EA3BFF}"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F8E4A2-103A-4877-B631-96E43A66C47A}" type="slidenum">
              <a:rPr kumimoji="1" lang="ja-JP" altLang="en-US" smtClean="0"/>
              <a:t>‹#›</a:t>
            </a:fld>
            <a:endParaRPr kumimoji="1" lang="ja-JP" altLang="en-US"/>
          </a:p>
        </p:txBody>
      </p:sp>
    </p:spTree>
    <p:extLst>
      <p:ext uri="{BB962C8B-B14F-4D97-AF65-F5344CB8AC3E}">
        <p14:creationId xmlns:p14="http://schemas.microsoft.com/office/powerpoint/2010/main" val="3217397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2D5787C-4E01-48D0-B168-E49D04EA3BFF}" type="datetimeFigureOut">
              <a:rPr kumimoji="1" lang="ja-JP" altLang="en-US" smtClean="0"/>
              <a:t>2024/3/15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F8E4A2-103A-4877-B631-96E43A66C47A}" type="slidenum">
              <a:rPr kumimoji="1" lang="ja-JP" altLang="en-US" smtClean="0"/>
              <a:t>‹#›</a:t>
            </a:fld>
            <a:endParaRPr kumimoji="1" lang="ja-JP" altLang="en-US"/>
          </a:p>
        </p:txBody>
      </p:sp>
    </p:spTree>
    <p:extLst>
      <p:ext uri="{BB962C8B-B14F-4D97-AF65-F5344CB8AC3E}">
        <p14:creationId xmlns:p14="http://schemas.microsoft.com/office/powerpoint/2010/main" val="301683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4453467"/>
            <a:ext cx="2901255"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4453467"/>
            <a:ext cx="2915543"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2D5787C-4E01-48D0-B168-E49D04EA3BFF}" type="datetimeFigureOut">
              <a:rPr kumimoji="1" lang="ja-JP" altLang="en-US" smtClean="0"/>
              <a:t>2024/3/15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AF8E4A2-103A-4877-B631-96E43A66C47A}" type="slidenum">
              <a:rPr kumimoji="1" lang="ja-JP" altLang="en-US" smtClean="0"/>
              <a:t>‹#›</a:t>
            </a:fld>
            <a:endParaRPr kumimoji="1" lang="ja-JP" altLang="en-US"/>
          </a:p>
        </p:txBody>
      </p:sp>
    </p:spTree>
    <p:extLst>
      <p:ext uri="{BB962C8B-B14F-4D97-AF65-F5344CB8AC3E}">
        <p14:creationId xmlns:p14="http://schemas.microsoft.com/office/powerpoint/2010/main" val="2464815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D5787C-4E01-48D0-B168-E49D04EA3BFF}" type="datetimeFigureOut">
              <a:rPr kumimoji="1" lang="ja-JP" altLang="en-US" smtClean="0"/>
              <a:t>2024/3/15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AF8E4A2-103A-4877-B631-96E43A66C47A}" type="slidenum">
              <a:rPr kumimoji="1" lang="ja-JP" altLang="en-US" smtClean="0"/>
              <a:t>‹#›</a:t>
            </a:fld>
            <a:endParaRPr kumimoji="1" lang="ja-JP" altLang="en-US"/>
          </a:p>
        </p:txBody>
      </p:sp>
    </p:spTree>
    <p:extLst>
      <p:ext uri="{BB962C8B-B14F-4D97-AF65-F5344CB8AC3E}">
        <p14:creationId xmlns:p14="http://schemas.microsoft.com/office/powerpoint/2010/main" val="2359168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D5787C-4E01-48D0-B168-E49D04EA3BFF}" type="datetimeFigureOut">
              <a:rPr kumimoji="1" lang="ja-JP" altLang="en-US" smtClean="0"/>
              <a:t>2024/3/15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AF8E4A2-103A-4877-B631-96E43A66C47A}" type="slidenum">
              <a:rPr kumimoji="1" lang="ja-JP" altLang="en-US" smtClean="0"/>
              <a:t>‹#›</a:t>
            </a:fld>
            <a:endParaRPr kumimoji="1" lang="ja-JP" altLang="en-US"/>
          </a:p>
        </p:txBody>
      </p:sp>
    </p:spTree>
    <p:extLst>
      <p:ext uri="{BB962C8B-B14F-4D97-AF65-F5344CB8AC3E}">
        <p14:creationId xmlns:p14="http://schemas.microsoft.com/office/powerpoint/2010/main" val="2696326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D5787C-4E01-48D0-B168-E49D04EA3BFF}" type="datetimeFigureOut">
              <a:rPr kumimoji="1" lang="ja-JP" altLang="en-US" smtClean="0"/>
              <a:t>2024/3/15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F8E4A2-103A-4877-B631-96E43A66C47A}" type="slidenum">
              <a:rPr kumimoji="1" lang="ja-JP" altLang="en-US" smtClean="0"/>
              <a:t>‹#›</a:t>
            </a:fld>
            <a:endParaRPr kumimoji="1" lang="ja-JP" altLang="en-US"/>
          </a:p>
        </p:txBody>
      </p:sp>
    </p:spTree>
    <p:extLst>
      <p:ext uri="{BB962C8B-B14F-4D97-AF65-F5344CB8AC3E}">
        <p14:creationId xmlns:p14="http://schemas.microsoft.com/office/powerpoint/2010/main" val="1187846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D5787C-4E01-48D0-B168-E49D04EA3BFF}" type="datetimeFigureOut">
              <a:rPr kumimoji="1" lang="ja-JP" altLang="en-US" smtClean="0"/>
              <a:t>2024/3/15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F8E4A2-103A-4877-B631-96E43A66C47A}" type="slidenum">
              <a:rPr kumimoji="1" lang="ja-JP" altLang="en-US" smtClean="0"/>
              <a:t>‹#›</a:t>
            </a:fld>
            <a:endParaRPr kumimoji="1" lang="ja-JP" altLang="en-US"/>
          </a:p>
        </p:txBody>
      </p:sp>
    </p:spTree>
    <p:extLst>
      <p:ext uri="{BB962C8B-B14F-4D97-AF65-F5344CB8AC3E}">
        <p14:creationId xmlns:p14="http://schemas.microsoft.com/office/powerpoint/2010/main" val="1959348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E2D5787C-4E01-48D0-B168-E49D04EA3BFF}" type="datetimeFigureOut">
              <a:rPr kumimoji="1" lang="ja-JP" altLang="en-US" smtClean="0"/>
              <a:t>2024/3/15</a:t>
            </a:fld>
            <a:endParaRPr kumimoji="1" lang="ja-JP" alt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FAF8E4A2-103A-4877-B631-96E43A66C47A}" type="slidenum">
              <a:rPr kumimoji="1" lang="ja-JP" altLang="en-US" smtClean="0"/>
              <a:t>‹#›</a:t>
            </a:fld>
            <a:endParaRPr kumimoji="1" lang="ja-JP" altLang="en-US"/>
          </a:p>
        </p:txBody>
      </p:sp>
    </p:spTree>
    <p:extLst>
      <p:ext uri="{BB962C8B-B14F-4D97-AF65-F5344CB8AC3E}">
        <p14:creationId xmlns:p14="http://schemas.microsoft.com/office/powerpoint/2010/main" val="32038407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orms.gle/LdHhkDv7CyRkxrDh9"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8298AC92-FA35-4CCF-2D31-46C314175887}"/>
              </a:ext>
            </a:extLst>
          </p:cNvPr>
          <p:cNvPicPr>
            <a:picLocks noChangeAspect="1"/>
          </p:cNvPicPr>
          <p:nvPr/>
        </p:nvPicPr>
        <p:blipFill>
          <a:blip r:embed="rId2"/>
          <a:stretch>
            <a:fillRect/>
          </a:stretch>
        </p:blipFill>
        <p:spPr>
          <a:xfrm>
            <a:off x="4203184" y="3602199"/>
            <a:ext cx="2624983" cy="3051980"/>
          </a:xfrm>
          <a:prstGeom prst="rect">
            <a:avLst/>
          </a:prstGeom>
        </p:spPr>
      </p:pic>
      <p:sp>
        <p:nvSpPr>
          <p:cNvPr id="3" name="正方形/長方形 2">
            <a:extLst>
              <a:ext uri="{FF2B5EF4-FFF2-40B4-BE49-F238E27FC236}">
                <a16:creationId xmlns:a16="http://schemas.microsoft.com/office/drawing/2014/main" id="{FFDAAF73-8D41-35BF-C01F-D58D80982CEC}"/>
              </a:ext>
            </a:extLst>
          </p:cNvPr>
          <p:cNvSpPr/>
          <p:nvPr/>
        </p:nvSpPr>
        <p:spPr>
          <a:xfrm>
            <a:off x="220025" y="1116006"/>
            <a:ext cx="6480000" cy="859844"/>
          </a:xfrm>
          <a:prstGeom prst="rect">
            <a:avLst/>
          </a:prstGeom>
          <a:solidFill>
            <a:schemeClr val="bg2"/>
          </a:solidFill>
          <a:ln>
            <a:noFill/>
          </a:ln>
          <a:effectLst>
            <a:glow rad="101600">
              <a:schemeClr val="accent3">
                <a:satMod val="175000"/>
                <a:alpha val="40000"/>
              </a:schemeClr>
            </a:glow>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Aft>
                <a:spcPts val="600"/>
              </a:spcAft>
            </a:pPr>
            <a:r>
              <a:rPr kumimoji="1" lang="ja-JP" altLang="en-US" sz="2000" dirty="0">
                <a:solidFill>
                  <a:srgbClr val="6633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顧客接点とブランドの定着化</a:t>
            </a:r>
            <a:endParaRPr kumimoji="1" lang="en-US" altLang="ja-JP" sz="2000" dirty="0">
              <a:solidFill>
                <a:srgbClr val="6633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gn="ctr">
              <a:spcAft>
                <a:spcPts val="600"/>
              </a:spcAft>
            </a:pPr>
            <a:r>
              <a:rPr kumimoji="1" lang="ja-JP" altLang="en-US" sz="2000" dirty="0">
                <a:solidFill>
                  <a:srgbClr val="6633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－ニューロサイエンスの視点から－</a:t>
            </a:r>
          </a:p>
        </p:txBody>
      </p:sp>
      <p:sp>
        <p:nvSpPr>
          <p:cNvPr id="9" name="テキスト ボックス 8">
            <a:extLst>
              <a:ext uri="{FF2B5EF4-FFF2-40B4-BE49-F238E27FC236}">
                <a16:creationId xmlns:a16="http://schemas.microsoft.com/office/drawing/2014/main" id="{C8F00631-4D7A-349B-CFAC-099C8F96526E}"/>
              </a:ext>
            </a:extLst>
          </p:cNvPr>
          <p:cNvSpPr txBox="1"/>
          <p:nvPr/>
        </p:nvSpPr>
        <p:spPr>
          <a:xfrm>
            <a:off x="125252" y="2117748"/>
            <a:ext cx="6669545" cy="1869743"/>
          </a:xfrm>
          <a:prstGeom prst="rect">
            <a:avLst/>
          </a:prstGeom>
          <a:noFill/>
        </p:spPr>
        <p:txBody>
          <a:bodyPr wrap="square">
            <a:spAutoFit/>
          </a:bodyPr>
          <a:lstStyle/>
          <a:p>
            <a:r>
              <a:rPr lang="ja-JP" altLang="en-US" sz="1050" dirty="0">
                <a:latin typeface="BIZ UDPゴシック" panose="020B0400000000000000" pitchFamily="50" charset="-128"/>
                <a:ea typeface="BIZ UDPゴシック" panose="020B0400000000000000" pitchFamily="50" charset="-128"/>
              </a:rPr>
              <a:t>　</a:t>
            </a:r>
            <a:r>
              <a:rPr lang="en-US" altLang="ja-JP" sz="1050" dirty="0">
                <a:latin typeface="BIZ UDPゴシック" panose="020B0400000000000000" pitchFamily="50" charset="-128"/>
                <a:ea typeface="BIZ UDPゴシック" panose="020B0400000000000000" pitchFamily="50" charset="-128"/>
              </a:rPr>
              <a:t>SNS</a:t>
            </a:r>
            <a:r>
              <a:rPr lang="ja-JP" altLang="en-US" sz="1050" dirty="0">
                <a:latin typeface="BIZ UDPゴシック" panose="020B0400000000000000" pitchFamily="50" charset="-128"/>
                <a:ea typeface="BIZ UDPゴシック" panose="020B0400000000000000" pitchFamily="50" charset="-128"/>
              </a:rPr>
              <a:t>データ，</a:t>
            </a:r>
            <a:r>
              <a:rPr lang="en-US" altLang="ja-JP" sz="1050" dirty="0">
                <a:latin typeface="BIZ UDPゴシック" panose="020B0400000000000000" pitchFamily="50" charset="-128"/>
                <a:ea typeface="BIZ UDPゴシック" panose="020B0400000000000000" pitchFamily="50" charset="-128"/>
              </a:rPr>
              <a:t>IoT</a:t>
            </a:r>
            <a:r>
              <a:rPr lang="ja-JP" altLang="en-US" sz="1050" dirty="0">
                <a:latin typeface="BIZ UDPゴシック" panose="020B0400000000000000" pitchFamily="50" charset="-128"/>
                <a:ea typeface="BIZ UDPゴシック" panose="020B0400000000000000" pitchFamily="50" charset="-128"/>
              </a:rPr>
              <a:t>データ，</a:t>
            </a:r>
            <a:r>
              <a:rPr lang="en-US" altLang="ja-JP" sz="1050" dirty="0">
                <a:latin typeface="BIZ UDPゴシック" panose="020B0400000000000000" pitchFamily="50" charset="-128"/>
                <a:ea typeface="BIZ UDPゴシック" panose="020B0400000000000000" pitchFamily="50" charset="-128"/>
              </a:rPr>
              <a:t>ID-POS</a:t>
            </a:r>
            <a:r>
              <a:rPr lang="ja-JP" altLang="en-US" sz="1050" dirty="0">
                <a:latin typeface="BIZ UDPゴシック" panose="020B0400000000000000" pitchFamily="50" charset="-128"/>
                <a:ea typeface="BIZ UDPゴシック" panose="020B0400000000000000" pitchFamily="50" charset="-128"/>
              </a:rPr>
              <a:t>データなどのビッグデータが結合され，あらたなマーケティング情報が入手可能な時代になってきました．この結合データはレコメンデーションやダイナミックプライシングなど</a:t>
            </a:r>
            <a:r>
              <a:rPr lang="en-US" altLang="ja-JP" sz="1050" dirty="0">
                <a:latin typeface="BIZ UDPゴシック" panose="020B0400000000000000" pitchFamily="50" charset="-128"/>
                <a:ea typeface="BIZ UDPゴシック" panose="020B0400000000000000" pitchFamily="50" charset="-128"/>
              </a:rPr>
              <a:t>AI</a:t>
            </a:r>
            <a:r>
              <a:rPr lang="ja-JP" altLang="en-US" sz="1050" dirty="0">
                <a:latin typeface="BIZ UDPゴシック" panose="020B0400000000000000" pitchFamily="50" charset="-128"/>
                <a:ea typeface="BIZ UDPゴシック" panose="020B0400000000000000" pitchFamily="50" charset="-128"/>
              </a:rPr>
              <a:t>を駆使したマーケティング手法などに活用されその効果をあげています．</a:t>
            </a:r>
            <a:r>
              <a:rPr lang="en-US" altLang="ja-JP" sz="1050" dirty="0">
                <a:latin typeface="BIZ UDPゴシック" panose="020B0400000000000000" pitchFamily="50" charset="-128"/>
                <a:ea typeface="BIZ UDPゴシック" panose="020B0400000000000000" pitchFamily="50" charset="-128"/>
              </a:rPr>
              <a:t>Amazon</a:t>
            </a:r>
            <a:r>
              <a:rPr lang="ja-JP" altLang="en-US" sz="1050" dirty="0">
                <a:latin typeface="BIZ UDPゴシック" panose="020B0400000000000000" pitchFamily="50" charset="-128"/>
                <a:ea typeface="BIZ UDPゴシック" panose="020B0400000000000000" pitchFamily="50" charset="-128"/>
              </a:rPr>
              <a:t>などネット通販の成長はその典型的なケースといえるでしょう．しかしながら，</a:t>
            </a:r>
            <a:r>
              <a:rPr lang="en-US" altLang="ja-JP" sz="1050" dirty="0">
                <a:latin typeface="BIZ UDPゴシック" panose="020B0400000000000000" pitchFamily="50" charset="-128"/>
                <a:ea typeface="BIZ UDPゴシック" panose="020B0400000000000000" pitchFamily="50" charset="-128"/>
              </a:rPr>
              <a:t>DX</a:t>
            </a:r>
            <a:r>
              <a:rPr lang="ja-JP" altLang="en-US" sz="1050" dirty="0">
                <a:latin typeface="BIZ UDPゴシック" panose="020B0400000000000000" pitchFamily="50" charset="-128"/>
                <a:ea typeface="BIZ UDPゴシック" panose="020B0400000000000000" pitchFamily="50" charset="-128"/>
              </a:rPr>
              <a:t>だけで「顧客の心」をつかむことはできないと考えられます．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例えば，ネット通販の成長にともない，既存のリアル店舗は「顧客の心」をつかむためにより感動的な楽しい体験を提供する店づくりや売場づくり，商品づくりが必要に</a:t>
            </a:r>
            <a:r>
              <a:rPr lang="ja-JP" altLang="en-US" sz="1050">
                <a:latin typeface="BIZ UDPゴシック" panose="020B0400000000000000" pitchFamily="50" charset="-128"/>
                <a:ea typeface="BIZ UDPゴシック" panose="020B0400000000000000" pitchFamily="50" charset="-128"/>
              </a:rPr>
              <a:t>なってきています．</a:t>
            </a:r>
            <a:r>
              <a:rPr lang="ja-JP" altLang="en-US" sz="1050" dirty="0">
                <a:latin typeface="BIZ UDPゴシック" panose="020B0400000000000000" pitchFamily="50" charset="-128"/>
                <a:ea typeface="BIZ UDPゴシック" panose="020B0400000000000000" pitchFamily="50" charset="-128"/>
              </a:rPr>
              <a:t>感動的な楽しい体験とはどのような感情か？従来の調査方法に加えてニューロ・サイエンスの手法を加えることで，感動的，楽しいといった購買の気持ち（意思決定プロセス）が明らかになる</a:t>
            </a:r>
            <a:r>
              <a:rPr lang="ja-JP" altLang="en-US" sz="1050">
                <a:latin typeface="BIZ UDPゴシック" panose="020B0400000000000000" pitchFamily="50" charset="-128"/>
                <a:ea typeface="BIZ UDPゴシック" panose="020B0400000000000000" pitchFamily="50" charset="-128"/>
              </a:rPr>
              <a:t>と思われます．</a:t>
            </a:r>
            <a:r>
              <a:rPr lang="ja-JP" altLang="en-US" sz="1050" dirty="0">
                <a:latin typeface="BIZ UDPゴシック" panose="020B0400000000000000" pitchFamily="50" charset="-128"/>
                <a:ea typeface="BIZ UDPゴシック" panose="020B0400000000000000" pitchFamily="50" charset="-128"/>
              </a:rPr>
              <a:t>本リサーチプロジェクトは，ニューロ・サイエンスの流通・マーケティング（商品開発，コミュニケーション，売場開発，プライシングなど）への活用に</a:t>
            </a:r>
            <a:r>
              <a:rPr lang="ja-JP" altLang="en-US" sz="1050">
                <a:latin typeface="BIZ UDPゴシック" panose="020B0400000000000000" pitchFamily="50" charset="-128"/>
                <a:ea typeface="BIZ UDPゴシック" panose="020B0400000000000000" pitchFamily="50" charset="-128"/>
              </a:rPr>
              <a:t>ついて研究します．</a:t>
            </a:r>
            <a:endParaRPr lang="en-US" altLang="ja-JP" sz="1050" dirty="0">
              <a:latin typeface="BIZ UDPゴシック" panose="020B0400000000000000" pitchFamily="50" charset="-128"/>
              <a:ea typeface="BIZ UDPゴシック" panose="020B0400000000000000" pitchFamily="50" charset="-128"/>
            </a:endParaRPr>
          </a:p>
          <a:p>
            <a:endParaRPr lang="en-US" altLang="ja-JP" sz="1050" dirty="0">
              <a:latin typeface="BIZ UDPゴシック" panose="020B0400000000000000" pitchFamily="50" charset="-128"/>
              <a:ea typeface="BIZ UDPゴシック" panose="020B0400000000000000" pitchFamily="50" charset="-128"/>
            </a:endParaRPr>
          </a:p>
          <a:p>
            <a:endParaRPr lang="ja-JP" altLang="en-US" sz="1050" dirty="0">
              <a:latin typeface="BIZ UDPゴシック" panose="020B0400000000000000" pitchFamily="50" charset="-128"/>
              <a:ea typeface="BIZ UDPゴシック" panose="020B0400000000000000" pitchFamily="50" charset="-128"/>
            </a:endParaRPr>
          </a:p>
        </p:txBody>
      </p:sp>
      <p:sp>
        <p:nvSpPr>
          <p:cNvPr id="21" name="テキスト ボックス 20">
            <a:extLst>
              <a:ext uri="{FF2B5EF4-FFF2-40B4-BE49-F238E27FC236}">
                <a16:creationId xmlns:a16="http://schemas.microsoft.com/office/drawing/2014/main" id="{354CB274-72B4-3AF3-F503-21D2689A8600}"/>
              </a:ext>
            </a:extLst>
          </p:cNvPr>
          <p:cNvSpPr txBox="1"/>
          <p:nvPr/>
        </p:nvSpPr>
        <p:spPr>
          <a:xfrm>
            <a:off x="153658" y="7283456"/>
            <a:ext cx="6546367" cy="1808187"/>
          </a:xfrm>
          <a:prstGeom prst="rect">
            <a:avLst/>
          </a:prstGeom>
          <a:noFill/>
        </p:spPr>
        <p:txBody>
          <a:bodyPr wrap="square">
            <a:spAutoFit/>
          </a:bodyPr>
          <a:lstStyle/>
          <a:p>
            <a:pPr>
              <a:spcAft>
                <a:spcPts val="300"/>
              </a:spcAft>
            </a:pPr>
            <a:r>
              <a:rPr lang="ja-JP" altLang="en-US" sz="1200" b="1" dirty="0">
                <a:latin typeface="BIZ UDPゴシック" panose="020B0400000000000000" pitchFamily="50" charset="-128"/>
                <a:ea typeface="BIZ UDPゴシック" panose="020B0400000000000000" pitchFamily="50" charset="-128"/>
              </a:rPr>
              <a:t>「ブランドの定着化（習慣化）をはかるために　</a:t>
            </a:r>
            <a:r>
              <a:rPr lang="en-US" altLang="ja-JP" sz="1200" b="1" dirty="0">
                <a:latin typeface="BIZ UDPゴシック" panose="020B0400000000000000" pitchFamily="50" charset="-128"/>
                <a:ea typeface="BIZ UDPゴシック" panose="020B0400000000000000" pitchFamily="50" charset="-128"/>
              </a:rPr>
              <a:t>―</a:t>
            </a:r>
            <a:r>
              <a:rPr lang="ja-JP" altLang="en-US" sz="1200" b="1" dirty="0">
                <a:latin typeface="BIZ UDPゴシック" panose="020B0400000000000000" pitchFamily="50" charset="-128"/>
                <a:ea typeface="BIZ UDPゴシック" panose="020B0400000000000000" pitchFamily="50" charset="-128"/>
              </a:rPr>
              <a:t>ニューロサイエンスの視点からー」</a:t>
            </a:r>
            <a:endParaRPr lang="en-US" altLang="ja-JP" sz="1200" b="1" dirty="0">
              <a:latin typeface="BIZ UDPゴシック" panose="020B0400000000000000" pitchFamily="50" charset="-128"/>
              <a:ea typeface="BIZ UDPゴシック" panose="020B0400000000000000" pitchFamily="50" charset="-128"/>
            </a:endParaRPr>
          </a:p>
          <a:p>
            <a:pPr>
              <a:spcAft>
                <a:spcPts val="300"/>
              </a:spcAft>
            </a:pPr>
            <a:r>
              <a:rPr lang="ja-JP" altLang="en-US" sz="900" dirty="0">
                <a:latin typeface="BIZ UDPゴシック" panose="020B0400000000000000" pitchFamily="50" charset="-128"/>
                <a:ea typeface="BIZ UDPゴシック" panose="020B0400000000000000" pitchFamily="50" charset="-128"/>
              </a:rPr>
              <a:t>デフレの時代からインフレの時代，</a:t>
            </a:r>
            <a:r>
              <a:rPr lang="en-US" altLang="ja-JP" sz="900" dirty="0">
                <a:latin typeface="BIZ UDPゴシック" panose="020B0400000000000000" pitchFamily="50" charset="-128"/>
                <a:ea typeface="BIZ UDPゴシック" panose="020B0400000000000000" pitchFamily="50" charset="-128"/>
              </a:rPr>
              <a:t>PB</a:t>
            </a:r>
            <a:r>
              <a:rPr lang="ja-JP" altLang="en-US" sz="900" dirty="0">
                <a:latin typeface="BIZ UDPゴシック" panose="020B0400000000000000" pitchFamily="50" charset="-128"/>
                <a:ea typeface="BIZ UDPゴシック" panose="020B0400000000000000" pitchFamily="50" charset="-128"/>
              </a:rPr>
              <a:t>シェアの増加など</a:t>
            </a:r>
            <a:r>
              <a:rPr lang="en-US" altLang="ja-JP" sz="900" dirty="0">
                <a:latin typeface="BIZ UDPゴシック" panose="020B0400000000000000" pitchFamily="50" charset="-128"/>
                <a:ea typeface="BIZ UDPゴシック" panose="020B0400000000000000" pitchFamily="50" charset="-128"/>
              </a:rPr>
              <a:t>NB</a:t>
            </a:r>
            <a:r>
              <a:rPr lang="ja-JP" altLang="en-US" sz="900" dirty="0">
                <a:latin typeface="BIZ UDPゴシック" panose="020B0400000000000000" pitchFamily="50" charset="-128"/>
                <a:ea typeface="BIZ UDPゴシック" panose="020B0400000000000000" pitchFamily="50" charset="-128"/>
              </a:rPr>
              <a:t>メーカーにとってブランドの定着化の重要性が増しています．ブランドのトライアル購買，リピート購買，定着化（習慣化）の過程のなかで，ブランドの定着に達するにはどのようなことを考慮すべきか，ニューロサイエンスなどの視点から検討します．</a:t>
            </a:r>
            <a:endParaRPr lang="en-US" altLang="ja-JP" sz="900" dirty="0">
              <a:latin typeface="BIZ UDPゴシック" panose="020B0400000000000000" pitchFamily="50" charset="-128"/>
              <a:ea typeface="BIZ UDPゴシック" panose="020B0400000000000000" pitchFamily="50" charset="-128"/>
            </a:endParaRPr>
          </a:p>
          <a:p>
            <a:pPr>
              <a:spcAft>
                <a:spcPts val="300"/>
              </a:spcAft>
            </a:pPr>
            <a:r>
              <a:rPr lang="ja-JP" altLang="en-US" sz="1200" b="1" dirty="0">
                <a:solidFill>
                  <a:srgbClr val="663300"/>
                </a:solidFill>
                <a:latin typeface="BIZ UDPゴシック" panose="020B0400000000000000" pitchFamily="50" charset="-128"/>
                <a:ea typeface="BIZ UDPゴシック" panose="020B0400000000000000" pitchFamily="50" charset="-128"/>
              </a:rPr>
              <a:t>中村　博</a:t>
            </a:r>
            <a:endParaRPr lang="en-US" altLang="ja-JP" sz="1200" b="1" dirty="0">
              <a:solidFill>
                <a:srgbClr val="663300"/>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300"/>
              </a:spcAft>
              <a:buClrTx/>
              <a:buSzTx/>
              <a:buFontTx/>
              <a:buNone/>
              <a:tabLst/>
              <a:defRPr/>
            </a:pPr>
            <a:r>
              <a:rPr kumimoji="0" lang="ja-JP" altLang="en-US" sz="80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博士（経営学），中央大学大学院戦略経営研究科　教授</a:t>
            </a:r>
            <a:endParaRPr kumimoji="0" lang="en-US" altLang="ja-JP" sz="80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300"/>
              </a:spcAft>
              <a:buClrTx/>
              <a:buSzTx/>
              <a:buFontTx/>
              <a:buNone/>
              <a:tabLst/>
              <a:defRPr/>
            </a:pPr>
            <a:r>
              <a:rPr kumimoji="0" lang="en-US" altLang="ja-JP" sz="8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0" lang="ja-JP" altLang="en-US" sz="8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略歴</a:t>
            </a:r>
            <a:r>
              <a:rPr kumimoji="0" lang="en-US" altLang="ja-JP" sz="8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0" lang="ja-JP" altLang="en-US" sz="8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　</a:t>
            </a:r>
            <a:r>
              <a:rPr kumimoji="0" lang="ja-JP" altLang="en-US" sz="8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早稲田大学商学部卒業後，博士（経営学：学習院大学），専修大学商学部を経て現職</a:t>
            </a:r>
            <a:r>
              <a:rPr kumimoji="0" lang="en-US" altLang="ja-JP" sz="8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 </a:t>
            </a:r>
            <a:r>
              <a:rPr kumimoji="0" lang="ja-JP" altLang="en-US" sz="8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公益財団法人流通経済研究所理事，日本プロモーショナル・マーケティング学会会長．主著に</a:t>
            </a:r>
            <a:r>
              <a:rPr kumimoji="0" lang="en-US" altLang="ja-JP" sz="8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0" lang="ja-JP" altLang="en-US" sz="8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新製品のマーケティング</a:t>
            </a:r>
            <a:r>
              <a:rPr kumimoji="0" lang="en-US" altLang="ja-JP" sz="8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0" lang="ja-JP" altLang="en-US" sz="8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（中央経済社</a:t>
            </a:r>
            <a:r>
              <a:rPr kumimoji="0" lang="en-US" altLang="ja-JP" sz="8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2001</a:t>
            </a:r>
            <a:r>
              <a:rPr kumimoji="0" lang="ja-JP" altLang="en-US" sz="8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年），</a:t>
            </a:r>
            <a:r>
              <a:rPr kumimoji="0" lang="en-US" altLang="ja-JP" sz="8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0" lang="ja-JP" altLang="en-US" sz="8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ショッパーマーケティング</a:t>
            </a:r>
            <a:r>
              <a:rPr kumimoji="0" lang="en-US" altLang="ja-JP" sz="8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0" lang="ja-JP" altLang="en-US" sz="8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（日経 共著 </a:t>
            </a:r>
            <a:r>
              <a:rPr kumimoji="0" lang="en-US" altLang="ja-JP" sz="8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2011</a:t>
            </a:r>
            <a:r>
              <a:rPr kumimoji="0" lang="ja-JP" altLang="en-US" sz="8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年）</a:t>
            </a:r>
            <a:endParaRPr kumimoji="0" lang="en-US" altLang="ja-JP" sz="8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endParaRPr lang="ja-JP" altLang="en-US" sz="1200" b="1" dirty="0">
              <a:solidFill>
                <a:srgbClr val="663300"/>
              </a:solidFill>
              <a:latin typeface="BIZ UDPゴシック" panose="020B0400000000000000" pitchFamily="50" charset="-128"/>
              <a:ea typeface="BIZ UDPゴシック" panose="020B0400000000000000" pitchFamily="50" charset="-128"/>
            </a:endParaRPr>
          </a:p>
          <a:p>
            <a:endParaRPr lang="en-US" altLang="ja-JP" sz="1200" b="1" dirty="0">
              <a:solidFill>
                <a:srgbClr val="663300"/>
              </a:solidFill>
              <a:latin typeface="BIZ UDPゴシック" panose="020B0400000000000000" pitchFamily="50" charset="-128"/>
              <a:ea typeface="BIZ UDPゴシック" panose="020B0400000000000000" pitchFamily="50" charset="-128"/>
            </a:endParaRPr>
          </a:p>
        </p:txBody>
      </p:sp>
      <p:sp>
        <p:nvSpPr>
          <p:cNvPr id="24" name="正方形/長方形 23">
            <a:extLst>
              <a:ext uri="{FF2B5EF4-FFF2-40B4-BE49-F238E27FC236}">
                <a16:creationId xmlns:a16="http://schemas.microsoft.com/office/drawing/2014/main" id="{C65670F6-5305-EB3A-C21C-77F30C91D2C9}"/>
              </a:ext>
            </a:extLst>
          </p:cNvPr>
          <p:cNvSpPr/>
          <p:nvPr/>
        </p:nvSpPr>
        <p:spPr>
          <a:xfrm>
            <a:off x="153657" y="10741199"/>
            <a:ext cx="2844000" cy="1260000"/>
          </a:xfrm>
          <a:prstGeom prst="rect">
            <a:avLst/>
          </a:prstGeom>
          <a:noFill/>
          <a:ln w="38100">
            <a:solidFill>
              <a:srgbClr val="FF66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Aft>
                <a:spcPts val="300"/>
              </a:spcAft>
            </a:pPr>
            <a:r>
              <a:rPr lang="ja-JP" altLang="en-US" sz="1400" b="1" dirty="0">
                <a:solidFill>
                  <a:srgbClr val="FF66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開催日時：２０２４年</a:t>
            </a:r>
            <a:r>
              <a:rPr lang="en-US" altLang="ja-JP" sz="1400" b="1" dirty="0">
                <a:solidFill>
                  <a:srgbClr val="FF66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a:t>
            </a:r>
            <a:r>
              <a:rPr lang="ja-JP" altLang="en-US" sz="1400" b="1" dirty="0">
                <a:solidFill>
                  <a:srgbClr val="FF66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月２</a:t>
            </a:r>
            <a:r>
              <a:rPr lang="en-US" altLang="ja-JP" sz="1400" b="1" dirty="0">
                <a:solidFill>
                  <a:srgbClr val="FF66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9</a:t>
            </a:r>
            <a:r>
              <a:rPr lang="ja-JP" altLang="en-US" sz="1400" b="1" dirty="0">
                <a:solidFill>
                  <a:srgbClr val="FF66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日（金）　１</a:t>
            </a:r>
            <a:r>
              <a:rPr lang="en-US" altLang="ja-JP" sz="1400" b="1" dirty="0">
                <a:solidFill>
                  <a:srgbClr val="FF66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8</a:t>
            </a:r>
            <a:r>
              <a:rPr lang="ja-JP" altLang="en-US" sz="1400" b="1" dirty="0">
                <a:solidFill>
                  <a:srgbClr val="FF66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en-US" altLang="ja-JP" sz="1400" b="1" dirty="0">
                <a:solidFill>
                  <a:srgbClr val="FF66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00</a:t>
            </a:r>
            <a:r>
              <a:rPr lang="ja-JP" altLang="en-US" sz="1400" b="1" dirty="0">
                <a:solidFill>
                  <a:srgbClr val="FF66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a:t>
            </a:r>
            <a:r>
              <a:rPr lang="en-US" altLang="ja-JP" sz="1400" b="1" dirty="0">
                <a:solidFill>
                  <a:srgbClr val="FF66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9</a:t>
            </a:r>
            <a:r>
              <a:rPr lang="ja-JP" altLang="en-US" sz="1400" b="1" dirty="0">
                <a:solidFill>
                  <a:srgbClr val="FF66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：３０</a:t>
            </a:r>
          </a:p>
          <a:p>
            <a:pPr algn="ctr"/>
            <a:r>
              <a:rPr lang="ja-JP" altLang="en-US" sz="1200" dirty="0">
                <a:solidFill>
                  <a:schemeClr val="tx1"/>
                </a:solidFill>
                <a:latin typeface="BIZ UDPゴシック" panose="020B0400000000000000" pitchFamily="50" charset="-128"/>
                <a:ea typeface="BIZ UDPゴシック" panose="020B0400000000000000" pitchFamily="50" charset="-128"/>
              </a:rPr>
              <a:t>会場：中央大学駿河台キャンパス</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gn="ctr">
              <a:spcAft>
                <a:spcPts val="600"/>
              </a:spcAft>
            </a:pPr>
            <a:r>
              <a:rPr lang="en-US" altLang="ja-JP" sz="1200" dirty="0">
                <a:solidFill>
                  <a:schemeClr val="tx1"/>
                </a:solidFill>
                <a:latin typeface="BIZ UDPゴシック" panose="020B0400000000000000" pitchFamily="50" charset="-128"/>
                <a:ea typeface="BIZ UDPゴシック" panose="020B0400000000000000" pitchFamily="50" charset="-128"/>
              </a:rPr>
              <a:t>5</a:t>
            </a:r>
            <a:r>
              <a:rPr lang="ja-JP" altLang="en-US" sz="1200" dirty="0">
                <a:solidFill>
                  <a:schemeClr val="tx1"/>
                </a:solidFill>
                <a:latin typeface="BIZ UDPゴシック" panose="020B0400000000000000" pitchFamily="50" charset="-128"/>
                <a:ea typeface="BIZ UDPゴシック" panose="020B0400000000000000" pitchFamily="50" charset="-128"/>
              </a:rPr>
              <a:t>階</a:t>
            </a:r>
            <a:r>
              <a:rPr lang="en-US" altLang="ja-JP" sz="1200" dirty="0">
                <a:solidFill>
                  <a:schemeClr val="tx1"/>
                </a:solidFill>
                <a:latin typeface="BIZ UDPゴシック" panose="020B0400000000000000" pitchFamily="50" charset="-128"/>
                <a:ea typeface="BIZ UDPゴシック" panose="020B0400000000000000" pitchFamily="50" charset="-128"/>
              </a:rPr>
              <a:t>5</a:t>
            </a:r>
            <a:r>
              <a:rPr lang="ja-JP" altLang="en-US" sz="1200" dirty="0">
                <a:solidFill>
                  <a:schemeClr val="tx1"/>
                </a:solidFill>
                <a:latin typeface="BIZ UDPゴシック" panose="020B0400000000000000" pitchFamily="50" charset="-128"/>
                <a:ea typeface="BIZ UDPゴシック" panose="020B0400000000000000" pitchFamily="50" charset="-128"/>
              </a:rPr>
              <a:t>０</a:t>
            </a:r>
            <a:r>
              <a:rPr lang="en-US" altLang="ja-JP" sz="1200" dirty="0">
                <a:solidFill>
                  <a:schemeClr val="tx1"/>
                </a:solidFill>
                <a:latin typeface="BIZ UDPゴシック" panose="020B0400000000000000" pitchFamily="50" charset="-128"/>
                <a:ea typeface="BIZ UDPゴシック" panose="020B0400000000000000" pitchFamily="50" charset="-128"/>
              </a:rPr>
              <a:t>1</a:t>
            </a:r>
            <a:r>
              <a:rPr lang="ja-JP" altLang="en-US" sz="1200" dirty="0">
                <a:solidFill>
                  <a:schemeClr val="tx1"/>
                </a:solidFill>
                <a:latin typeface="BIZ UDPゴシック" panose="020B0400000000000000" pitchFamily="50" charset="-128"/>
                <a:ea typeface="BIZ UDPゴシック" panose="020B0400000000000000" pitchFamily="50" charset="-128"/>
              </a:rPr>
              <a:t>教室</a:t>
            </a:r>
          </a:p>
        </p:txBody>
      </p:sp>
      <p:sp>
        <p:nvSpPr>
          <p:cNvPr id="30" name="テキスト ボックス 29">
            <a:extLst>
              <a:ext uri="{FF2B5EF4-FFF2-40B4-BE49-F238E27FC236}">
                <a16:creationId xmlns:a16="http://schemas.microsoft.com/office/drawing/2014/main" id="{65D0A65D-18B2-5677-0426-712F94A5A68C}"/>
              </a:ext>
            </a:extLst>
          </p:cNvPr>
          <p:cNvSpPr txBox="1"/>
          <p:nvPr/>
        </p:nvSpPr>
        <p:spPr>
          <a:xfrm>
            <a:off x="153658" y="6432195"/>
            <a:ext cx="3583310" cy="252000"/>
          </a:xfrm>
          <a:prstGeom prst="rect">
            <a:avLst/>
          </a:prstGeom>
          <a:solidFill>
            <a:srgbClr val="FF6600"/>
          </a:solidFill>
        </p:spPr>
        <p:txBody>
          <a:bodyPr wrap="square" rtlCol="0">
            <a:spAutoFit/>
          </a:bodyPr>
          <a:lstStyle/>
          <a:p>
            <a:r>
              <a:rPr kumimoji="1" lang="ja-JP" altLang="en-US" sz="1100" b="1" dirty="0">
                <a:solidFill>
                  <a:schemeClr val="bg1"/>
                </a:solidFill>
                <a:latin typeface="BIZ UDPゴシック" panose="020B0400000000000000" pitchFamily="50" charset="-128"/>
                <a:ea typeface="BIZ UDPゴシック" panose="020B0400000000000000" pitchFamily="50" charset="-128"/>
              </a:rPr>
              <a:t>主催者挨拶　　</a:t>
            </a:r>
            <a:r>
              <a:rPr kumimoji="1" lang="en-US" altLang="ja-JP" sz="1100" b="1" dirty="0">
                <a:solidFill>
                  <a:schemeClr val="bg1"/>
                </a:solidFill>
                <a:latin typeface="BIZ UDPゴシック" panose="020B0400000000000000" pitchFamily="50" charset="-128"/>
                <a:ea typeface="BIZ UDPゴシック" panose="020B0400000000000000" pitchFamily="50" charset="-128"/>
              </a:rPr>
              <a:t>18</a:t>
            </a:r>
            <a:r>
              <a:rPr kumimoji="1" lang="ja-JP" altLang="en-US" sz="1100" b="1" dirty="0">
                <a:solidFill>
                  <a:schemeClr val="bg1"/>
                </a:solidFill>
                <a:latin typeface="BIZ UDPゴシック" panose="020B0400000000000000" pitchFamily="50" charset="-128"/>
                <a:ea typeface="BIZ UDPゴシック" panose="020B0400000000000000" pitchFamily="50" charset="-128"/>
              </a:rPr>
              <a:t>：</a:t>
            </a:r>
            <a:r>
              <a:rPr kumimoji="1" lang="en-US" altLang="ja-JP" sz="1100" b="1" dirty="0">
                <a:solidFill>
                  <a:schemeClr val="bg1"/>
                </a:solidFill>
                <a:latin typeface="BIZ UDPゴシック" panose="020B0400000000000000" pitchFamily="50" charset="-128"/>
                <a:ea typeface="BIZ UDPゴシック" panose="020B0400000000000000" pitchFamily="50" charset="-128"/>
              </a:rPr>
              <a:t>00</a:t>
            </a:r>
            <a:r>
              <a:rPr kumimoji="1" lang="ja-JP" altLang="en-US" sz="1100" b="1" dirty="0">
                <a:solidFill>
                  <a:schemeClr val="bg1"/>
                </a:solidFill>
                <a:latin typeface="BIZ UDPゴシック" panose="020B0400000000000000" pitchFamily="50" charset="-128"/>
                <a:ea typeface="BIZ UDPゴシック" panose="020B0400000000000000" pitchFamily="50" charset="-128"/>
              </a:rPr>
              <a:t>～</a:t>
            </a:r>
            <a:r>
              <a:rPr kumimoji="1" lang="en-US" altLang="ja-JP" sz="1100" b="1" dirty="0">
                <a:solidFill>
                  <a:schemeClr val="bg1"/>
                </a:solidFill>
                <a:latin typeface="BIZ UDPゴシック" panose="020B0400000000000000" pitchFamily="50" charset="-128"/>
                <a:ea typeface="BIZ UDPゴシック" panose="020B0400000000000000" pitchFamily="50" charset="-128"/>
              </a:rPr>
              <a:t>18</a:t>
            </a:r>
            <a:r>
              <a:rPr kumimoji="1" lang="ja-JP" altLang="en-US" sz="1100" b="1" dirty="0">
                <a:solidFill>
                  <a:schemeClr val="bg1"/>
                </a:solidFill>
                <a:latin typeface="BIZ UDPゴシック" panose="020B0400000000000000" pitchFamily="50" charset="-128"/>
                <a:ea typeface="BIZ UDPゴシック" panose="020B0400000000000000" pitchFamily="50" charset="-128"/>
              </a:rPr>
              <a:t>：</a:t>
            </a:r>
            <a:r>
              <a:rPr kumimoji="1" lang="en-US" altLang="ja-JP" sz="1100" b="1" dirty="0">
                <a:solidFill>
                  <a:schemeClr val="bg1"/>
                </a:solidFill>
                <a:latin typeface="BIZ UDPゴシック" panose="020B0400000000000000" pitchFamily="50" charset="-128"/>
                <a:ea typeface="BIZ UDPゴシック" panose="020B0400000000000000" pitchFamily="50" charset="-128"/>
              </a:rPr>
              <a:t>10</a:t>
            </a:r>
            <a:endParaRPr kumimoji="1" lang="ja-JP" altLang="en-US" sz="1100" b="1" dirty="0">
              <a:solidFill>
                <a:schemeClr val="bg1"/>
              </a:solidFill>
              <a:latin typeface="BIZ UDPゴシック" panose="020B0400000000000000" pitchFamily="50" charset="-128"/>
              <a:ea typeface="BIZ UDPゴシック" panose="020B0400000000000000" pitchFamily="50" charset="-128"/>
            </a:endParaRPr>
          </a:p>
        </p:txBody>
      </p:sp>
      <p:sp>
        <p:nvSpPr>
          <p:cNvPr id="33" name="テキスト ボックス 32">
            <a:extLst>
              <a:ext uri="{FF2B5EF4-FFF2-40B4-BE49-F238E27FC236}">
                <a16:creationId xmlns:a16="http://schemas.microsoft.com/office/drawing/2014/main" id="{96A034B1-D8C1-A61F-C2ED-4CB1ECBB60D3}"/>
              </a:ext>
            </a:extLst>
          </p:cNvPr>
          <p:cNvSpPr txBox="1"/>
          <p:nvPr/>
        </p:nvSpPr>
        <p:spPr>
          <a:xfrm>
            <a:off x="153658" y="7008829"/>
            <a:ext cx="6480000" cy="252000"/>
          </a:xfrm>
          <a:prstGeom prst="rect">
            <a:avLst/>
          </a:prstGeom>
          <a:solidFill>
            <a:srgbClr val="FF6600"/>
          </a:solidFill>
        </p:spPr>
        <p:txBody>
          <a:bodyPr wrap="square" rtlCol="0">
            <a:spAutoFit/>
          </a:bodyPr>
          <a:lstStyle/>
          <a:p>
            <a:r>
              <a:rPr kumimoji="1" lang="ja-JP" altLang="en-US" sz="1100" b="1" dirty="0">
                <a:solidFill>
                  <a:schemeClr val="bg1"/>
                </a:solidFill>
                <a:latin typeface="BIZ UDPゴシック" panose="020B0400000000000000" pitchFamily="50" charset="-128"/>
                <a:ea typeface="BIZ UDPゴシック" panose="020B0400000000000000" pitchFamily="50" charset="-128"/>
              </a:rPr>
              <a:t>第</a:t>
            </a:r>
            <a:r>
              <a:rPr kumimoji="1" lang="en-US" altLang="ja-JP" sz="1100" b="1" dirty="0">
                <a:solidFill>
                  <a:schemeClr val="bg1"/>
                </a:solidFill>
                <a:latin typeface="BIZ UDPゴシック" panose="020B0400000000000000" pitchFamily="50" charset="-128"/>
                <a:ea typeface="BIZ UDPゴシック" panose="020B0400000000000000" pitchFamily="50" charset="-128"/>
              </a:rPr>
              <a:t>1</a:t>
            </a:r>
            <a:r>
              <a:rPr kumimoji="1" lang="ja-JP" altLang="en-US" sz="1100" b="1" dirty="0">
                <a:solidFill>
                  <a:schemeClr val="bg1"/>
                </a:solidFill>
                <a:latin typeface="BIZ UDPゴシック" panose="020B0400000000000000" pitchFamily="50" charset="-128"/>
                <a:ea typeface="BIZ UDPゴシック" panose="020B0400000000000000" pitchFamily="50" charset="-128"/>
              </a:rPr>
              <a:t>報告　　</a:t>
            </a:r>
            <a:r>
              <a:rPr kumimoji="1" lang="en-US" altLang="ja-JP" sz="1100" b="1" dirty="0">
                <a:solidFill>
                  <a:schemeClr val="bg1"/>
                </a:solidFill>
                <a:latin typeface="BIZ UDPゴシック" panose="020B0400000000000000" pitchFamily="50" charset="-128"/>
                <a:ea typeface="BIZ UDPゴシック" panose="020B0400000000000000" pitchFamily="50" charset="-128"/>
              </a:rPr>
              <a:t>18</a:t>
            </a:r>
            <a:r>
              <a:rPr kumimoji="1" lang="ja-JP" altLang="en-US" sz="1100" b="1" dirty="0">
                <a:solidFill>
                  <a:schemeClr val="bg1"/>
                </a:solidFill>
                <a:latin typeface="BIZ UDPゴシック" panose="020B0400000000000000" pitchFamily="50" charset="-128"/>
                <a:ea typeface="BIZ UDPゴシック" panose="020B0400000000000000" pitchFamily="50" charset="-128"/>
              </a:rPr>
              <a:t>：</a:t>
            </a:r>
            <a:r>
              <a:rPr kumimoji="1" lang="en-US" altLang="ja-JP" sz="1100" b="1" dirty="0">
                <a:solidFill>
                  <a:schemeClr val="bg1"/>
                </a:solidFill>
                <a:latin typeface="BIZ UDPゴシック" panose="020B0400000000000000" pitchFamily="50" charset="-128"/>
                <a:ea typeface="BIZ UDPゴシック" panose="020B0400000000000000" pitchFamily="50" charset="-128"/>
              </a:rPr>
              <a:t>10</a:t>
            </a:r>
            <a:r>
              <a:rPr kumimoji="1" lang="ja-JP" altLang="en-US" sz="1100" b="1" dirty="0">
                <a:solidFill>
                  <a:schemeClr val="bg1"/>
                </a:solidFill>
                <a:latin typeface="BIZ UDPゴシック" panose="020B0400000000000000" pitchFamily="50" charset="-128"/>
                <a:ea typeface="BIZ UDPゴシック" panose="020B0400000000000000" pitchFamily="50" charset="-128"/>
              </a:rPr>
              <a:t>～</a:t>
            </a:r>
            <a:r>
              <a:rPr kumimoji="1" lang="en-US" altLang="ja-JP" sz="1100" b="1" dirty="0">
                <a:solidFill>
                  <a:schemeClr val="bg1"/>
                </a:solidFill>
                <a:latin typeface="BIZ UDPゴシック" panose="020B0400000000000000" pitchFamily="50" charset="-128"/>
                <a:ea typeface="BIZ UDPゴシック" panose="020B0400000000000000" pitchFamily="50" charset="-128"/>
              </a:rPr>
              <a:t>18</a:t>
            </a:r>
            <a:r>
              <a:rPr kumimoji="1" lang="ja-JP" altLang="en-US" sz="1100" b="1" dirty="0">
                <a:solidFill>
                  <a:schemeClr val="bg1"/>
                </a:solidFill>
                <a:latin typeface="BIZ UDPゴシック" panose="020B0400000000000000" pitchFamily="50" charset="-128"/>
                <a:ea typeface="BIZ UDPゴシック" panose="020B0400000000000000" pitchFamily="50" charset="-128"/>
              </a:rPr>
              <a:t>：</a:t>
            </a:r>
            <a:r>
              <a:rPr kumimoji="1" lang="en-US" altLang="ja-JP" sz="1100" b="1" dirty="0">
                <a:solidFill>
                  <a:schemeClr val="bg1"/>
                </a:solidFill>
                <a:latin typeface="BIZ UDPゴシック" panose="020B0400000000000000" pitchFamily="50" charset="-128"/>
                <a:ea typeface="BIZ UDPゴシック" panose="020B0400000000000000" pitchFamily="50" charset="-128"/>
              </a:rPr>
              <a:t>40</a:t>
            </a:r>
            <a:endParaRPr kumimoji="1" lang="ja-JP" altLang="en-US" sz="1100" b="1" dirty="0">
              <a:solidFill>
                <a:schemeClr val="bg1"/>
              </a:solidFill>
              <a:latin typeface="BIZ UDPゴシック" panose="020B0400000000000000" pitchFamily="50" charset="-128"/>
              <a:ea typeface="BIZ UDPゴシック" panose="020B0400000000000000" pitchFamily="50" charset="-128"/>
            </a:endParaRPr>
          </a:p>
        </p:txBody>
      </p:sp>
      <p:sp>
        <p:nvSpPr>
          <p:cNvPr id="34" name="テキスト ボックス 33">
            <a:extLst>
              <a:ext uri="{FF2B5EF4-FFF2-40B4-BE49-F238E27FC236}">
                <a16:creationId xmlns:a16="http://schemas.microsoft.com/office/drawing/2014/main" id="{D4E7E343-6F7E-E46B-63F2-000371390288}"/>
              </a:ext>
            </a:extLst>
          </p:cNvPr>
          <p:cNvSpPr txBox="1"/>
          <p:nvPr/>
        </p:nvSpPr>
        <p:spPr>
          <a:xfrm>
            <a:off x="153658" y="8689153"/>
            <a:ext cx="6480000" cy="261610"/>
          </a:xfrm>
          <a:prstGeom prst="rect">
            <a:avLst/>
          </a:prstGeom>
          <a:solidFill>
            <a:srgbClr val="FF6600"/>
          </a:solidFill>
        </p:spPr>
        <p:txBody>
          <a:bodyPr wrap="square" rtlCol="0">
            <a:spAutoFit/>
          </a:bodyPr>
          <a:lstStyle/>
          <a:p>
            <a:r>
              <a:rPr kumimoji="1" lang="ja-JP" altLang="en-US" sz="1100" b="1" dirty="0">
                <a:solidFill>
                  <a:schemeClr val="bg1"/>
                </a:solidFill>
                <a:latin typeface="BIZ UDPゴシック" panose="020B0400000000000000" pitchFamily="50" charset="-128"/>
                <a:ea typeface="BIZ UDPゴシック" panose="020B0400000000000000" pitchFamily="50" charset="-128"/>
              </a:rPr>
              <a:t>第</a:t>
            </a:r>
            <a:r>
              <a:rPr kumimoji="1" lang="en-US" altLang="ja-JP" sz="1100" b="1" dirty="0">
                <a:solidFill>
                  <a:schemeClr val="bg1"/>
                </a:solidFill>
                <a:latin typeface="BIZ UDPゴシック" panose="020B0400000000000000" pitchFamily="50" charset="-128"/>
                <a:ea typeface="BIZ UDPゴシック" panose="020B0400000000000000" pitchFamily="50" charset="-128"/>
              </a:rPr>
              <a:t>2</a:t>
            </a:r>
            <a:r>
              <a:rPr kumimoji="1" lang="ja-JP" altLang="en-US" sz="1100" b="1" dirty="0">
                <a:solidFill>
                  <a:schemeClr val="bg1"/>
                </a:solidFill>
                <a:latin typeface="BIZ UDPゴシック" panose="020B0400000000000000" pitchFamily="50" charset="-128"/>
                <a:ea typeface="BIZ UDPゴシック" panose="020B0400000000000000" pitchFamily="50" charset="-128"/>
              </a:rPr>
              <a:t>報告　　</a:t>
            </a:r>
            <a:r>
              <a:rPr kumimoji="1" lang="en-US" altLang="ja-JP" sz="1100" b="1" dirty="0">
                <a:solidFill>
                  <a:schemeClr val="bg1"/>
                </a:solidFill>
                <a:latin typeface="BIZ UDPゴシック" panose="020B0400000000000000" pitchFamily="50" charset="-128"/>
                <a:ea typeface="BIZ UDPゴシック" panose="020B0400000000000000" pitchFamily="50" charset="-128"/>
              </a:rPr>
              <a:t>18</a:t>
            </a:r>
            <a:r>
              <a:rPr kumimoji="1" lang="ja-JP" altLang="en-US" sz="1100" b="1" dirty="0">
                <a:solidFill>
                  <a:schemeClr val="bg1"/>
                </a:solidFill>
                <a:latin typeface="BIZ UDPゴシック" panose="020B0400000000000000" pitchFamily="50" charset="-128"/>
                <a:ea typeface="BIZ UDPゴシック" panose="020B0400000000000000" pitchFamily="50" charset="-128"/>
              </a:rPr>
              <a:t>：</a:t>
            </a:r>
            <a:r>
              <a:rPr kumimoji="1" lang="en-US" altLang="ja-JP" sz="1100" b="1" dirty="0">
                <a:solidFill>
                  <a:schemeClr val="bg1"/>
                </a:solidFill>
                <a:latin typeface="BIZ UDPゴシック" panose="020B0400000000000000" pitchFamily="50" charset="-128"/>
                <a:ea typeface="BIZ UDPゴシック" panose="020B0400000000000000" pitchFamily="50" charset="-128"/>
              </a:rPr>
              <a:t>50</a:t>
            </a:r>
            <a:r>
              <a:rPr kumimoji="1" lang="ja-JP" altLang="en-US" sz="1100" b="1" dirty="0">
                <a:solidFill>
                  <a:schemeClr val="bg1"/>
                </a:solidFill>
                <a:latin typeface="BIZ UDPゴシック" panose="020B0400000000000000" pitchFamily="50" charset="-128"/>
                <a:ea typeface="BIZ UDPゴシック" panose="020B0400000000000000" pitchFamily="50" charset="-128"/>
              </a:rPr>
              <a:t>～</a:t>
            </a:r>
            <a:r>
              <a:rPr kumimoji="1" lang="en-US" altLang="ja-JP" sz="1100" b="1" dirty="0">
                <a:solidFill>
                  <a:schemeClr val="bg1"/>
                </a:solidFill>
                <a:latin typeface="BIZ UDPゴシック" panose="020B0400000000000000" pitchFamily="50" charset="-128"/>
                <a:ea typeface="BIZ UDPゴシック" panose="020B0400000000000000" pitchFamily="50" charset="-128"/>
              </a:rPr>
              <a:t>18</a:t>
            </a:r>
            <a:r>
              <a:rPr kumimoji="1" lang="ja-JP" altLang="en-US" sz="1100" b="1" dirty="0">
                <a:solidFill>
                  <a:schemeClr val="bg1"/>
                </a:solidFill>
                <a:latin typeface="BIZ UDPゴシック" panose="020B0400000000000000" pitchFamily="50" charset="-128"/>
                <a:ea typeface="BIZ UDPゴシック" panose="020B0400000000000000" pitchFamily="50" charset="-128"/>
              </a:rPr>
              <a:t>：</a:t>
            </a:r>
            <a:r>
              <a:rPr kumimoji="1" lang="en-US" altLang="ja-JP" sz="1100" b="1" dirty="0">
                <a:solidFill>
                  <a:schemeClr val="bg1"/>
                </a:solidFill>
                <a:latin typeface="BIZ UDPゴシック" panose="020B0400000000000000" pitchFamily="50" charset="-128"/>
                <a:ea typeface="BIZ UDPゴシック" panose="020B0400000000000000" pitchFamily="50" charset="-128"/>
              </a:rPr>
              <a:t>20</a:t>
            </a:r>
            <a:endParaRPr kumimoji="1" lang="ja-JP" altLang="en-US" sz="1100" b="1" dirty="0">
              <a:solidFill>
                <a:schemeClr val="bg1"/>
              </a:solidFill>
              <a:latin typeface="BIZ UDPゴシック" panose="020B0400000000000000" pitchFamily="50" charset="-128"/>
              <a:ea typeface="BIZ UDPゴシック" panose="020B0400000000000000" pitchFamily="50" charset="-128"/>
            </a:endParaRPr>
          </a:p>
        </p:txBody>
      </p:sp>
      <p:sp>
        <p:nvSpPr>
          <p:cNvPr id="36" name="テキスト ボックス 35">
            <a:extLst>
              <a:ext uri="{FF2B5EF4-FFF2-40B4-BE49-F238E27FC236}">
                <a16:creationId xmlns:a16="http://schemas.microsoft.com/office/drawing/2014/main" id="{68A619CC-D6EC-74EA-D623-0BA08CFD4592}"/>
              </a:ext>
            </a:extLst>
          </p:cNvPr>
          <p:cNvSpPr txBox="1"/>
          <p:nvPr/>
        </p:nvSpPr>
        <p:spPr>
          <a:xfrm>
            <a:off x="153657" y="6706822"/>
            <a:ext cx="6479999" cy="276999"/>
          </a:xfrm>
          <a:prstGeom prst="rect">
            <a:avLst/>
          </a:prstGeom>
          <a:noFill/>
        </p:spPr>
        <p:txBody>
          <a:bodyPr wrap="square">
            <a:spAutoFit/>
          </a:bodyPr>
          <a:lstStyle/>
          <a:p>
            <a:r>
              <a:rPr lang="ja-JP" altLang="en-US" sz="1200" b="1" dirty="0">
                <a:solidFill>
                  <a:srgbClr val="663300"/>
                </a:solidFill>
                <a:latin typeface="BIZ UDPゴシック" panose="020B0400000000000000" pitchFamily="50" charset="-128"/>
                <a:ea typeface="BIZ UDPゴシック" panose="020B0400000000000000" pitchFamily="50" charset="-128"/>
              </a:rPr>
              <a:t>中村　博   </a:t>
            </a:r>
            <a:r>
              <a:rPr lang="en-US" altLang="ja-JP" sz="1000" b="1" dirty="0">
                <a:solidFill>
                  <a:srgbClr val="663300"/>
                </a:solidFill>
                <a:latin typeface="BIZ UDPゴシック" panose="020B0400000000000000" pitchFamily="50" charset="-128"/>
                <a:ea typeface="BIZ UDPゴシック" panose="020B0400000000000000" pitchFamily="50" charset="-128"/>
              </a:rPr>
              <a:t>(</a:t>
            </a:r>
            <a:r>
              <a:rPr lang="ja-JP" altLang="en-US" sz="1000" b="1" dirty="0">
                <a:solidFill>
                  <a:srgbClr val="663300"/>
                </a:solidFill>
                <a:latin typeface="BIZ UDPゴシック" panose="020B0400000000000000" pitchFamily="50" charset="-128"/>
                <a:ea typeface="BIZ UDPゴシック" panose="020B0400000000000000" pitchFamily="50" charset="-128"/>
              </a:rPr>
              <a:t>中央大学大学院戦略経営研究科　教授</a:t>
            </a:r>
            <a:r>
              <a:rPr lang="en-US" altLang="ja-JP" sz="1000" b="1" dirty="0">
                <a:solidFill>
                  <a:srgbClr val="663300"/>
                </a:solidFill>
                <a:latin typeface="BIZ UDPゴシック" panose="020B0400000000000000" pitchFamily="50" charset="-128"/>
                <a:ea typeface="BIZ UDPゴシック" panose="020B0400000000000000" pitchFamily="50" charset="-128"/>
              </a:rPr>
              <a:t>)</a:t>
            </a:r>
            <a:r>
              <a:rPr lang="ja-JP" altLang="en-US" sz="1000" b="1" dirty="0">
                <a:solidFill>
                  <a:srgbClr val="663300"/>
                </a:solidFill>
                <a:latin typeface="BIZ UDPゴシック" panose="020B0400000000000000" pitchFamily="50" charset="-128"/>
                <a:ea typeface="BIZ UDPゴシック" panose="020B0400000000000000" pitchFamily="50" charset="-128"/>
              </a:rPr>
              <a:t>　</a:t>
            </a:r>
            <a:endParaRPr lang="en-US" altLang="ja-JP" sz="1000" b="1" dirty="0">
              <a:solidFill>
                <a:srgbClr val="663300"/>
              </a:solidFill>
              <a:latin typeface="BIZ UDPゴシック" panose="020B0400000000000000" pitchFamily="50" charset="-128"/>
              <a:ea typeface="BIZ UDPゴシック" panose="020B0400000000000000" pitchFamily="50" charset="-128"/>
            </a:endParaRPr>
          </a:p>
        </p:txBody>
      </p:sp>
      <p:sp>
        <p:nvSpPr>
          <p:cNvPr id="41" name="テキスト ボックス 40">
            <a:extLst>
              <a:ext uri="{FF2B5EF4-FFF2-40B4-BE49-F238E27FC236}">
                <a16:creationId xmlns:a16="http://schemas.microsoft.com/office/drawing/2014/main" id="{F685718D-B12B-459A-CBF3-C7B00B189F47}"/>
              </a:ext>
            </a:extLst>
          </p:cNvPr>
          <p:cNvSpPr txBox="1"/>
          <p:nvPr/>
        </p:nvSpPr>
        <p:spPr>
          <a:xfrm>
            <a:off x="153658" y="8979004"/>
            <a:ext cx="6502555" cy="1377300"/>
          </a:xfrm>
          <a:prstGeom prst="rect">
            <a:avLst/>
          </a:prstGeom>
          <a:noFill/>
        </p:spPr>
        <p:txBody>
          <a:bodyPr wrap="square">
            <a:spAutoFit/>
          </a:bodyPr>
          <a:lstStyle/>
          <a:p>
            <a:pPr>
              <a:spcAft>
                <a:spcPts val="300"/>
              </a:spcAft>
            </a:pPr>
            <a:r>
              <a:rPr lang="ja-JP" altLang="en-US" sz="1200" b="1" dirty="0">
                <a:latin typeface="BIZ UDPゴシック" panose="020B0400000000000000" pitchFamily="50" charset="-128"/>
                <a:ea typeface="BIZ UDPゴシック" panose="020B0400000000000000" pitchFamily="50" charset="-128"/>
              </a:rPr>
              <a:t>「認知バイアスとニューロサイエンスの視点によるカスタマージャーニーの考察」</a:t>
            </a:r>
            <a:endParaRPr lang="en-US" altLang="ja-JP" sz="1200" b="1" dirty="0">
              <a:latin typeface="BIZ UDPゴシック" panose="020B0400000000000000" pitchFamily="50" charset="-128"/>
              <a:ea typeface="BIZ UDPゴシック" panose="020B0400000000000000" pitchFamily="50" charset="-128"/>
            </a:endParaRPr>
          </a:p>
          <a:p>
            <a:pPr>
              <a:spcAft>
                <a:spcPts val="300"/>
              </a:spcAft>
            </a:pPr>
            <a:r>
              <a:rPr lang="ja-JP" altLang="en-US" sz="900" dirty="0">
                <a:latin typeface="BIZ UDPゴシック" panose="020B0400000000000000" pitchFamily="50" charset="-128"/>
                <a:ea typeface="BIZ UDPゴシック" panose="020B0400000000000000" pitchFamily="50" charset="-128"/>
              </a:rPr>
              <a:t>ニューロサイエンスの研究対象は，脳神経科学のみならず，心の働きのメカニズム解明，人の意思決定や社会の在り方の理解にまで及んでいます．今回は，ショッパーの日常生活から購買行動，消費後までのカスタマージャーについて，認知バイアスとニューロサイエンスの視点で検討します．</a:t>
            </a:r>
            <a:endParaRPr lang="en-US" altLang="ja-JP" sz="900" dirty="0">
              <a:latin typeface="BIZ UDPゴシック" panose="020B0400000000000000" pitchFamily="50" charset="-128"/>
              <a:ea typeface="BIZ UDPゴシック" panose="020B0400000000000000" pitchFamily="50" charset="-128"/>
            </a:endParaRPr>
          </a:p>
          <a:p>
            <a:pPr>
              <a:spcAft>
                <a:spcPts val="300"/>
              </a:spcAft>
            </a:pPr>
            <a:r>
              <a:rPr lang="ja-JP" altLang="en-US" sz="1200" b="1" dirty="0">
                <a:solidFill>
                  <a:srgbClr val="663300"/>
                </a:solidFill>
                <a:latin typeface="BIZ UDPゴシック" panose="020B0400000000000000" pitchFamily="50" charset="-128"/>
                <a:ea typeface="BIZ UDPゴシック" panose="020B0400000000000000" pitchFamily="50" charset="-128"/>
              </a:rPr>
              <a:t>杉本ゆかり </a:t>
            </a:r>
            <a:endParaRPr lang="en-US" altLang="ja-JP" sz="1200" b="1" dirty="0">
              <a:solidFill>
                <a:srgbClr val="663300"/>
              </a:solidFill>
              <a:latin typeface="BIZ UDPゴシック" panose="020B0400000000000000" pitchFamily="50" charset="-128"/>
              <a:ea typeface="BIZ UDPゴシック" panose="020B0400000000000000" pitchFamily="50" charset="-128"/>
            </a:endParaRPr>
          </a:p>
          <a:p>
            <a:r>
              <a:rPr lang="ja-JP" altLang="en-US" sz="800" dirty="0">
                <a:latin typeface="BIZ UDPゴシック" panose="020B0400000000000000" pitchFamily="50" charset="-128"/>
                <a:ea typeface="BIZ UDPゴシック" panose="020B0400000000000000" pitchFamily="50" charset="-128"/>
              </a:rPr>
              <a:t>博士（経営管理），跡見学園女子大学 兼任講師，　アジアショッパーインサイト研究会 主席研究員</a:t>
            </a:r>
          </a:p>
          <a:p>
            <a:r>
              <a:rPr lang="en-US" altLang="ja-JP" sz="800" dirty="0">
                <a:latin typeface="BIZ UDPゴシック" panose="020B0400000000000000" pitchFamily="50" charset="-128"/>
                <a:ea typeface="BIZ UDPゴシック" panose="020B0400000000000000" pitchFamily="50" charset="-128"/>
              </a:rPr>
              <a:t>【</a:t>
            </a:r>
            <a:r>
              <a:rPr lang="ja-JP" altLang="en-US" sz="800" dirty="0">
                <a:latin typeface="BIZ UDPゴシック" panose="020B0400000000000000" pitchFamily="50" charset="-128"/>
                <a:ea typeface="BIZ UDPゴシック" panose="020B0400000000000000" pitchFamily="50" charset="-128"/>
              </a:rPr>
              <a:t>略歴</a:t>
            </a:r>
            <a:r>
              <a:rPr lang="en-US" altLang="ja-JP" sz="800" dirty="0">
                <a:latin typeface="BIZ UDPゴシック" panose="020B0400000000000000" pitchFamily="50" charset="-128"/>
                <a:ea typeface="BIZ UDPゴシック" panose="020B0400000000000000" pitchFamily="50" charset="-128"/>
              </a:rPr>
              <a:t>】</a:t>
            </a:r>
            <a:r>
              <a:rPr lang="ja-JP" altLang="en-US" sz="800" dirty="0">
                <a:latin typeface="BIZ UDPゴシック" panose="020B0400000000000000" pitchFamily="50" charset="-128"/>
                <a:ea typeface="BIZ UDPゴシック" panose="020B0400000000000000" pitchFamily="50" charset="-128"/>
              </a:rPr>
              <a:t>　中央大学大学院戦略経営研究科で</a:t>
            </a:r>
            <a:r>
              <a:rPr lang="en-US" altLang="ja-JP" sz="800" dirty="0">
                <a:latin typeface="BIZ UDPゴシック" panose="020B0400000000000000" pitchFamily="50" charset="-128"/>
                <a:ea typeface="BIZ UDPゴシック" panose="020B0400000000000000" pitchFamily="50" charset="-128"/>
              </a:rPr>
              <a:t>MBA</a:t>
            </a:r>
            <a:r>
              <a:rPr lang="ja-JP" altLang="en-US" sz="800" dirty="0">
                <a:latin typeface="BIZ UDPゴシック" panose="020B0400000000000000" pitchFamily="50" charset="-128"/>
                <a:ea typeface="BIZ UDPゴシック" panose="020B0400000000000000" pitchFamily="50" charset="-128"/>
              </a:rPr>
              <a:t>を取得後，中央大学大学院博士課程で博士学位（経営管理）取得．主著に</a:t>
            </a:r>
            <a:r>
              <a:rPr lang="en-US" altLang="ja-JP" sz="800" dirty="0">
                <a:latin typeface="BIZ UDPゴシック" panose="020B0400000000000000" pitchFamily="50" charset="-128"/>
                <a:ea typeface="BIZ UDPゴシック" panose="020B0400000000000000" pitchFamily="50" charset="-128"/>
              </a:rPr>
              <a:t>『</a:t>
            </a:r>
            <a:r>
              <a:rPr lang="ja-JP" altLang="en-US" sz="800" dirty="0">
                <a:latin typeface="BIZ UDPゴシック" panose="020B0400000000000000" pitchFamily="50" charset="-128"/>
                <a:ea typeface="BIZ UDPゴシック" panose="020B0400000000000000" pitchFamily="50" charset="-128"/>
              </a:rPr>
              <a:t>患者インサイトを探る－継続受診を導く医療マーケティング</a:t>
            </a:r>
            <a:r>
              <a:rPr lang="en-US" altLang="ja-JP" sz="800" dirty="0">
                <a:latin typeface="BIZ UDPゴシック" panose="020B0400000000000000" pitchFamily="50" charset="-128"/>
                <a:ea typeface="BIZ UDPゴシック" panose="020B0400000000000000" pitchFamily="50" charset="-128"/>
              </a:rPr>
              <a:t>』</a:t>
            </a:r>
            <a:r>
              <a:rPr lang="ja-JP" altLang="en-US" sz="800" dirty="0">
                <a:latin typeface="BIZ UDPゴシック" panose="020B0400000000000000" pitchFamily="50" charset="-128"/>
                <a:ea typeface="BIZ UDPゴシック" panose="020B0400000000000000" pitchFamily="50" charset="-128"/>
              </a:rPr>
              <a:t>（千倉書房</a:t>
            </a:r>
            <a:r>
              <a:rPr lang="en-US" altLang="ja-JP" sz="800" dirty="0">
                <a:latin typeface="BIZ UDPゴシック" panose="020B0400000000000000" pitchFamily="50" charset="-128"/>
                <a:ea typeface="BIZ UDPゴシック" panose="020B0400000000000000" pitchFamily="50" charset="-128"/>
              </a:rPr>
              <a:t>2021</a:t>
            </a:r>
            <a:r>
              <a:rPr lang="ja-JP" altLang="en-US" sz="800" dirty="0">
                <a:latin typeface="BIZ UDPゴシック" panose="020B0400000000000000" pitchFamily="50" charset="-128"/>
                <a:ea typeface="BIZ UDPゴシック" panose="020B0400000000000000" pitchFamily="50" charset="-128"/>
              </a:rPr>
              <a:t>）　，</a:t>
            </a:r>
            <a:r>
              <a:rPr lang="en-US" altLang="ja-JP" sz="800" dirty="0">
                <a:latin typeface="BIZ UDPゴシック" panose="020B0400000000000000" pitchFamily="50" charset="-128"/>
                <a:ea typeface="BIZ UDPゴシック" panose="020B0400000000000000" pitchFamily="50" charset="-128"/>
              </a:rPr>
              <a:t>『</a:t>
            </a:r>
            <a:r>
              <a:rPr lang="ja-JP" altLang="en-US" sz="800" dirty="0">
                <a:latin typeface="BIZ UDPゴシック" panose="020B0400000000000000" pitchFamily="50" charset="-128"/>
                <a:ea typeface="BIZ UDPゴシック" panose="020B0400000000000000" pitchFamily="50" charset="-128"/>
              </a:rPr>
              <a:t>リーダーのためのコミュニケーションマネジメント</a:t>
            </a:r>
            <a:r>
              <a:rPr lang="en-US" altLang="ja-JP" sz="800" dirty="0">
                <a:latin typeface="BIZ UDPゴシック" panose="020B0400000000000000" pitchFamily="50" charset="-128"/>
                <a:ea typeface="BIZ UDPゴシック" panose="020B0400000000000000" pitchFamily="50" charset="-128"/>
              </a:rPr>
              <a:t>』</a:t>
            </a:r>
            <a:r>
              <a:rPr lang="ja-JP" altLang="en-US" sz="800" dirty="0">
                <a:latin typeface="BIZ UDPゴシック" panose="020B0400000000000000" pitchFamily="50" charset="-128"/>
                <a:ea typeface="BIZ UDPゴシック" panose="020B0400000000000000" pitchFamily="50" charset="-128"/>
              </a:rPr>
              <a:t>（中央経済社</a:t>
            </a:r>
            <a:r>
              <a:rPr lang="en-US" altLang="ja-JP" sz="800" dirty="0">
                <a:latin typeface="BIZ UDPゴシック" panose="020B0400000000000000" pitchFamily="50" charset="-128"/>
                <a:ea typeface="BIZ UDPゴシック" panose="020B0400000000000000" pitchFamily="50" charset="-128"/>
              </a:rPr>
              <a:t>2024</a:t>
            </a:r>
            <a:r>
              <a:rPr lang="ja-JP" altLang="en-US" sz="800" dirty="0">
                <a:latin typeface="BIZ UDPゴシック" panose="020B0400000000000000" pitchFamily="50" charset="-128"/>
                <a:ea typeface="BIZ UDPゴシック" panose="020B0400000000000000" pitchFamily="50" charset="-128"/>
              </a:rPr>
              <a:t>）</a:t>
            </a:r>
          </a:p>
        </p:txBody>
      </p:sp>
      <p:sp>
        <p:nvSpPr>
          <p:cNvPr id="43" name="テキスト ボックス 42">
            <a:extLst>
              <a:ext uri="{FF2B5EF4-FFF2-40B4-BE49-F238E27FC236}">
                <a16:creationId xmlns:a16="http://schemas.microsoft.com/office/drawing/2014/main" id="{5BED2334-A519-0E26-B019-19570ABBF6C0}"/>
              </a:ext>
            </a:extLst>
          </p:cNvPr>
          <p:cNvSpPr txBox="1"/>
          <p:nvPr/>
        </p:nvSpPr>
        <p:spPr>
          <a:xfrm>
            <a:off x="45721" y="329533"/>
            <a:ext cx="6797039" cy="661720"/>
          </a:xfrm>
          <a:prstGeom prst="rect">
            <a:avLst/>
          </a:prstGeom>
          <a:noFill/>
        </p:spPr>
        <p:txBody>
          <a:bodyPr wrap="square">
            <a:spAutoFit/>
          </a:bodyPr>
          <a:lstStyle/>
          <a:p>
            <a:pPr algn="ctr">
              <a:spcAft>
                <a:spcPts val="600"/>
              </a:spcAft>
            </a:pPr>
            <a:r>
              <a:rPr kumimoji="1" lang="ja-JP" altLang="en-US" sz="1400" dirty="0">
                <a:solidFill>
                  <a:srgbClr val="FF66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日本マーケティング学会リサーチプロジェクト</a:t>
            </a:r>
            <a:endParaRPr kumimoji="1" lang="en-US" altLang="ja-JP" sz="1400" dirty="0">
              <a:solidFill>
                <a:srgbClr val="FF66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gn="ctr">
              <a:spcAft>
                <a:spcPts val="1800"/>
              </a:spcAft>
            </a:pPr>
            <a:r>
              <a:rPr kumimoji="1" lang="ja-JP" altLang="en-US" sz="1800" dirty="0">
                <a:solidFill>
                  <a:srgbClr val="FF66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ニューロサイエンスの流通マーケティング活用研究会　　　</a:t>
            </a:r>
            <a:endParaRPr kumimoji="1" lang="en-US" altLang="ja-JP" sz="1800" dirty="0">
              <a:solidFill>
                <a:srgbClr val="FF66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44" name="テキスト ボックス 43">
            <a:extLst>
              <a:ext uri="{FF2B5EF4-FFF2-40B4-BE49-F238E27FC236}">
                <a16:creationId xmlns:a16="http://schemas.microsoft.com/office/drawing/2014/main" id="{3DD6FCEF-77B2-8FBA-3573-B7795458A933}"/>
              </a:ext>
            </a:extLst>
          </p:cNvPr>
          <p:cNvSpPr txBox="1"/>
          <p:nvPr/>
        </p:nvSpPr>
        <p:spPr>
          <a:xfrm>
            <a:off x="1745728" y="5197178"/>
            <a:ext cx="2832739" cy="415498"/>
          </a:xfrm>
          <a:prstGeom prst="rect">
            <a:avLst/>
          </a:prstGeom>
          <a:noFill/>
        </p:spPr>
        <p:txBody>
          <a:bodyPr wrap="square" rtlCol="0">
            <a:spAutoFit/>
          </a:bodyPr>
          <a:lstStyle/>
          <a:p>
            <a:pPr algn="r"/>
            <a:r>
              <a:rPr kumimoji="1" lang="en-US" altLang="ja-JP" sz="1050" dirty="0">
                <a:solidFill>
                  <a:srgbClr val="663300"/>
                </a:solidFill>
                <a:effectLst>
                  <a:outerShdw blurRad="38100" dist="38100" dir="2700000" algn="tl">
                    <a:srgbClr val="000000">
                      <a:alpha val="43137"/>
                    </a:srgbClr>
                  </a:outerShdw>
                </a:effectLst>
                <a:latin typeface="Aptos Display" panose="020B0004020202020204" pitchFamily="34" charset="0"/>
              </a:rPr>
              <a:t>CHUO UNIVERSITY BUSINESS SCHOOL Professor, DBA</a:t>
            </a:r>
          </a:p>
        </p:txBody>
      </p:sp>
      <p:sp>
        <p:nvSpPr>
          <p:cNvPr id="45" name="テキスト ボックス 44">
            <a:extLst>
              <a:ext uri="{FF2B5EF4-FFF2-40B4-BE49-F238E27FC236}">
                <a16:creationId xmlns:a16="http://schemas.microsoft.com/office/drawing/2014/main" id="{0DD8CB98-F993-A8EA-6D66-C6EFBC21B9E0}"/>
              </a:ext>
            </a:extLst>
          </p:cNvPr>
          <p:cNvSpPr txBox="1"/>
          <p:nvPr/>
        </p:nvSpPr>
        <p:spPr>
          <a:xfrm>
            <a:off x="2031411" y="6008293"/>
            <a:ext cx="3239999" cy="415498"/>
          </a:xfrm>
          <a:prstGeom prst="rect">
            <a:avLst/>
          </a:prstGeom>
          <a:noFill/>
        </p:spPr>
        <p:txBody>
          <a:bodyPr wrap="square" rtlCol="0">
            <a:spAutoFit/>
          </a:bodyPr>
          <a:lstStyle/>
          <a:p>
            <a:pPr algn="r"/>
            <a:r>
              <a:rPr kumimoji="1" lang="en-US" altLang="ja-JP" sz="1050" dirty="0">
                <a:solidFill>
                  <a:srgbClr val="663300"/>
                </a:solidFill>
                <a:effectLst>
                  <a:outerShdw blurRad="38100" dist="38100" dir="2700000" algn="tl">
                    <a:srgbClr val="000000">
                      <a:alpha val="43137"/>
                    </a:srgbClr>
                  </a:outerShdw>
                </a:effectLst>
                <a:latin typeface="Aptos Display" panose="020B0004020202020204" pitchFamily="34" charset="0"/>
              </a:rPr>
              <a:t>ASIA SHOPPER INSIGHT INSTITUTE Chief Researcher</a:t>
            </a:r>
          </a:p>
          <a:p>
            <a:pPr algn="r"/>
            <a:r>
              <a:rPr kumimoji="1" lang="en-US" altLang="ja-JP" sz="1050" dirty="0">
                <a:solidFill>
                  <a:srgbClr val="663300"/>
                </a:solidFill>
                <a:effectLst>
                  <a:outerShdw blurRad="38100" dist="38100" dir="2700000" algn="tl">
                    <a:srgbClr val="000000">
                      <a:alpha val="43137"/>
                    </a:srgbClr>
                  </a:outerShdw>
                </a:effectLst>
                <a:latin typeface="Aptos Display" panose="020B0004020202020204" pitchFamily="34" charset="0"/>
              </a:rPr>
              <a:t>ATOMI UNIVERSITY Part-time Lecturer, DBA</a:t>
            </a:r>
            <a:endParaRPr kumimoji="1" lang="ja-JP" altLang="en-US" sz="1050" dirty="0">
              <a:solidFill>
                <a:srgbClr val="663300"/>
              </a:solidFill>
              <a:effectLst>
                <a:outerShdw blurRad="38100" dist="38100" dir="2700000" algn="tl">
                  <a:srgbClr val="000000">
                    <a:alpha val="43137"/>
                  </a:srgbClr>
                </a:outerShdw>
              </a:effectLst>
              <a:latin typeface="Aptos Display" panose="020B0004020202020204" pitchFamily="34" charset="0"/>
            </a:endParaRPr>
          </a:p>
        </p:txBody>
      </p:sp>
      <p:sp>
        <p:nvSpPr>
          <p:cNvPr id="50" name="テキスト ボックス 49">
            <a:extLst>
              <a:ext uri="{FF2B5EF4-FFF2-40B4-BE49-F238E27FC236}">
                <a16:creationId xmlns:a16="http://schemas.microsoft.com/office/drawing/2014/main" id="{E23B1176-0775-4AB4-8AA8-2AB85E8B959A}"/>
              </a:ext>
            </a:extLst>
          </p:cNvPr>
          <p:cNvSpPr txBox="1"/>
          <p:nvPr/>
        </p:nvSpPr>
        <p:spPr>
          <a:xfrm>
            <a:off x="265857" y="3898604"/>
            <a:ext cx="2458402" cy="1231106"/>
          </a:xfrm>
          <a:prstGeom prst="rect">
            <a:avLst/>
          </a:prstGeom>
          <a:noFill/>
        </p:spPr>
        <p:txBody>
          <a:bodyPr wrap="square" rtlCol="0">
            <a:spAutoFit/>
          </a:bodyPr>
          <a:lstStyle/>
          <a:p>
            <a:r>
              <a:rPr kumimoji="1" lang="en-US" altLang="ja-JP" sz="2800" dirty="0">
                <a:solidFill>
                  <a:srgbClr val="FF6600">
                    <a:alpha val="31000"/>
                  </a:srgbClr>
                </a:solidFill>
                <a:effectLst>
                  <a:outerShdw blurRad="38100" dist="38100" dir="2700000" algn="tl">
                    <a:srgbClr val="000000">
                      <a:alpha val="43137"/>
                    </a:srgbClr>
                  </a:outerShdw>
                </a:effectLst>
                <a:latin typeface="Arial Black" panose="020B0A04020102020204" pitchFamily="34" charset="0"/>
              </a:rPr>
              <a:t>March</a:t>
            </a:r>
          </a:p>
          <a:p>
            <a:r>
              <a:rPr kumimoji="1" lang="en-US" altLang="ja-JP" sz="2800" dirty="0">
                <a:solidFill>
                  <a:srgbClr val="FF6600">
                    <a:alpha val="31000"/>
                  </a:srgbClr>
                </a:solidFill>
                <a:effectLst>
                  <a:outerShdw blurRad="38100" dist="38100" dir="2700000" algn="tl">
                    <a:srgbClr val="000000">
                      <a:alpha val="43137"/>
                    </a:srgbClr>
                  </a:outerShdw>
                </a:effectLst>
                <a:latin typeface="Arial Black" panose="020B0A04020102020204" pitchFamily="34" charset="0"/>
              </a:rPr>
              <a:t>29th, 2024</a:t>
            </a:r>
          </a:p>
          <a:p>
            <a:pPr>
              <a:spcAft>
                <a:spcPts val="600"/>
              </a:spcAft>
            </a:pPr>
            <a:r>
              <a:rPr kumimoji="1" lang="en-US" altLang="ja-JP" dirty="0">
                <a:solidFill>
                  <a:srgbClr val="FF6600">
                    <a:alpha val="31000"/>
                  </a:srgbClr>
                </a:solidFill>
                <a:effectLst>
                  <a:outerShdw blurRad="38100" dist="38100" dir="2700000" algn="tl">
                    <a:srgbClr val="000000">
                      <a:alpha val="43137"/>
                    </a:srgbClr>
                  </a:outerShdw>
                </a:effectLst>
                <a:latin typeface="Arial Black" panose="020B0A04020102020204" pitchFamily="34" charset="0"/>
              </a:rPr>
              <a:t>Starts at 18:00</a:t>
            </a:r>
          </a:p>
        </p:txBody>
      </p:sp>
      <p:sp>
        <p:nvSpPr>
          <p:cNvPr id="5" name="テキスト ボックス 4">
            <a:extLst>
              <a:ext uri="{FF2B5EF4-FFF2-40B4-BE49-F238E27FC236}">
                <a16:creationId xmlns:a16="http://schemas.microsoft.com/office/drawing/2014/main" id="{7F1A8962-A711-728E-4EE8-53E038C751C2}"/>
              </a:ext>
            </a:extLst>
          </p:cNvPr>
          <p:cNvSpPr txBox="1"/>
          <p:nvPr/>
        </p:nvSpPr>
        <p:spPr>
          <a:xfrm>
            <a:off x="125729" y="4258"/>
            <a:ext cx="6625591" cy="307777"/>
          </a:xfrm>
          <a:prstGeom prst="rect">
            <a:avLst/>
          </a:prstGeom>
          <a:noFill/>
        </p:spPr>
        <p:txBody>
          <a:bodyPr wrap="square">
            <a:spAutoFit/>
          </a:bodyPr>
          <a:lstStyle/>
          <a:p>
            <a:pPr algn="ctr"/>
            <a:r>
              <a:rPr lang="en-US" altLang="ja-JP" sz="1400" dirty="0">
                <a:solidFill>
                  <a:srgbClr val="663300">
                    <a:alpha val="50000"/>
                  </a:srgbClr>
                </a:solidFill>
                <a:effectLst>
                  <a:outerShdw blurRad="38100" dist="38100" dir="2700000" algn="tl">
                    <a:srgbClr val="000000">
                      <a:alpha val="43137"/>
                    </a:srgbClr>
                  </a:outerShdw>
                </a:effectLst>
                <a:latin typeface="Arial Black" panose="020B0A04020102020204" pitchFamily="34" charset="0"/>
              </a:rPr>
              <a:t>Japan Marketing Academy Research Project</a:t>
            </a:r>
            <a:endParaRPr lang="ja-JP" altLang="en-US" sz="1400" dirty="0">
              <a:solidFill>
                <a:srgbClr val="663300">
                  <a:alpha val="50000"/>
                </a:srgbClr>
              </a:solidFill>
              <a:effectLst>
                <a:outerShdw blurRad="38100" dist="38100" dir="2700000" algn="tl">
                  <a:srgbClr val="000000">
                    <a:alpha val="43137"/>
                  </a:srgbClr>
                </a:outerShdw>
              </a:effectLst>
              <a:latin typeface="Arial Black" panose="020B0A04020102020204" pitchFamily="34" charset="0"/>
            </a:endParaRPr>
          </a:p>
        </p:txBody>
      </p:sp>
      <p:sp>
        <p:nvSpPr>
          <p:cNvPr id="10" name="テキスト ボックス 9">
            <a:extLst>
              <a:ext uri="{FF2B5EF4-FFF2-40B4-BE49-F238E27FC236}">
                <a16:creationId xmlns:a16="http://schemas.microsoft.com/office/drawing/2014/main" id="{6B47A5BE-C8B5-0427-CE48-BB5C7C27876D}"/>
              </a:ext>
            </a:extLst>
          </p:cNvPr>
          <p:cNvSpPr txBox="1"/>
          <p:nvPr/>
        </p:nvSpPr>
        <p:spPr>
          <a:xfrm>
            <a:off x="153658" y="10388522"/>
            <a:ext cx="6480000" cy="252000"/>
          </a:xfrm>
          <a:prstGeom prst="rect">
            <a:avLst/>
          </a:prstGeom>
          <a:solidFill>
            <a:srgbClr val="663300"/>
          </a:solidFill>
        </p:spPr>
        <p:txBody>
          <a:bodyPr wrap="square" rtlCol="0">
            <a:spAutoFit/>
          </a:bodyPr>
          <a:lstStyle/>
          <a:p>
            <a:r>
              <a:rPr kumimoji="1" lang="ja-JP" altLang="en-US" sz="1100" b="1" dirty="0">
                <a:solidFill>
                  <a:schemeClr val="bg1"/>
                </a:solidFill>
                <a:latin typeface="BIZ UDPゴシック" panose="020B0400000000000000" pitchFamily="50" charset="-128"/>
                <a:ea typeface="BIZ UDPゴシック" panose="020B0400000000000000" pitchFamily="50" charset="-128"/>
              </a:rPr>
              <a:t>セミナー詳細・お申込み方法</a:t>
            </a:r>
          </a:p>
        </p:txBody>
      </p:sp>
      <p:sp>
        <p:nvSpPr>
          <p:cNvPr id="11" name="正方形/長方形 10">
            <a:extLst>
              <a:ext uri="{FF2B5EF4-FFF2-40B4-BE49-F238E27FC236}">
                <a16:creationId xmlns:a16="http://schemas.microsoft.com/office/drawing/2014/main" id="{E6BAAD34-F075-4C85-C852-50D4135D4DD2}"/>
              </a:ext>
            </a:extLst>
          </p:cNvPr>
          <p:cNvSpPr/>
          <p:nvPr/>
        </p:nvSpPr>
        <p:spPr>
          <a:xfrm>
            <a:off x="3081410" y="10741199"/>
            <a:ext cx="3564000" cy="1260000"/>
          </a:xfrm>
          <a:prstGeom prst="rect">
            <a:avLst/>
          </a:prstGeom>
          <a:noFill/>
          <a:ln w="38100">
            <a:solidFill>
              <a:srgbClr val="6633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BIZ UDPゴシック" panose="020B0400000000000000" pitchFamily="50" charset="-128"/>
                <a:ea typeface="BIZ UDPゴシック" panose="020B0400000000000000" pitchFamily="50" charset="-128"/>
              </a:rPr>
              <a:t>参加費：　無料</a:t>
            </a:r>
            <a:endParaRPr lang="en-US" altLang="ja-JP" sz="1000" dirty="0">
              <a:solidFill>
                <a:schemeClr val="tx1"/>
              </a:solidFill>
              <a:latin typeface="BIZ UDPゴシック" panose="020B0400000000000000" pitchFamily="50" charset="-128"/>
              <a:ea typeface="BIZ UDPゴシック" panose="020B0400000000000000" pitchFamily="50" charset="-128"/>
            </a:endParaRPr>
          </a:p>
          <a:p>
            <a:r>
              <a:rPr lang="ja-JP" altLang="en-US" sz="1000" dirty="0">
                <a:solidFill>
                  <a:schemeClr val="tx1"/>
                </a:solidFill>
                <a:latin typeface="BIZ UDPゴシック" panose="020B0400000000000000" pitchFamily="50" charset="-128"/>
                <a:ea typeface="BIZ UDPゴシック" panose="020B0400000000000000" pitchFamily="50" charset="-128"/>
              </a:rPr>
              <a:t>定員：　</a:t>
            </a:r>
            <a:r>
              <a:rPr lang="en-US" altLang="ja-JP" sz="1000" dirty="0">
                <a:solidFill>
                  <a:schemeClr val="tx1"/>
                </a:solidFill>
                <a:latin typeface="BIZ UDPゴシック" panose="020B0400000000000000" pitchFamily="50" charset="-128"/>
                <a:ea typeface="BIZ UDPゴシック" panose="020B0400000000000000" pitchFamily="50" charset="-128"/>
              </a:rPr>
              <a:t>40</a:t>
            </a:r>
            <a:r>
              <a:rPr lang="ja-JP" altLang="en-US" sz="1000" dirty="0">
                <a:solidFill>
                  <a:schemeClr val="tx1"/>
                </a:solidFill>
                <a:latin typeface="BIZ UDPゴシック" panose="020B0400000000000000" pitchFamily="50" charset="-128"/>
                <a:ea typeface="BIZ UDPゴシック" panose="020B0400000000000000" pitchFamily="50" charset="-128"/>
              </a:rPr>
              <a:t>名　（先着順）　</a:t>
            </a:r>
            <a:endParaRPr lang="en-US" altLang="ja-JP" sz="1000" dirty="0">
              <a:solidFill>
                <a:schemeClr val="tx1"/>
              </a:solidFill>
              <a:latin typeface="BIZ UDPゴシック" panose="020B0400000000000000" pitchFamily="50" charset="-128"/>
              <a:ea typeface="BIZ UDPゴシック" panose="020B0400000000000000" pitchFamily="50" charset="-128"/>
            </a:endParaRPr>
          </a:p>
          <a:p>
            <a:r>
              <a:rPr lang="ja-JP" altLang="en-US" sz="1000" dirty="0">
                <a:solidFill>
                  <a:schemeClr val="tx1"/>
                </a:solidFill>
                <a:latin typeface="BIZ UDPゴシック" panose="020B0400000000000000" pitchFamily="50" charset="-128"/>
                <a:ea typeface="BIZ UDPゴシック" panose="020B0400000000000000" pitchFamily="50" charset="-128"/>
              </a:rPr>
              <a:t>お申込み方法：　申込</a:t>
            </a:r>
            <a:r>
              <a:rPr lang="en-US" altLang="ja-JP" sz="1000" dirty="0">
                <a:solidFill>
                  <a:schemeClr val="tx1"/>
                </a:solidFill>
                <a:latin typeface="BIZ UDPゴシック" panose="020B0400000000000000" pitchFamily="50" charset="-128"/>
                <a:ea typeface="BIZ UDPゴシック" panose="020B0400000000000000" pitchFamily="50" charset="-128"/>
              </a:rPr>
              <a:t>URL</a:t>
            </a:r>
            <a:r>
              <a:rPr lang="ja-JP" altLang="en-US" sz="1000" dirty="0">
                <a:solidFill>
                  <a:schemeClr val="tx1"/>
                </a:solidFill>
                <a:latin typeface="BIZ UDPゴシック" panose="020B0400000000000000" pitchFamily="50" charset="-128"/>
                <a:ea typeface="BIZ UDPゴシック" panose="020B0400000000000000" pitchFamily="50" charset="-128"/>
              </a:rPr>
              <a:t>からご登録ください　</a:t>
            </a:r>
            <a:endParaRPr lang="en-US" altLang="ja-JP" sz="1000" dirty="0">
              <a:solidFill>
                <a:schemeClr val="tx1"/>
              </a:solidFill>
              <a:latin typeface="BIZ UDPゴシック" panose="020B0400000000000000" pitchFamily="50" charset="-128"/>
              <a:ea typeface="BIZ UDPゴシック" panose="020B0400000000000000" pitchFamily="50" charset="-128"/>
            </a:endParaRPr>
          </a:p>
          <a:p>
            <a:pPr>
              <a:spcAft>
                <a:spcPts val="600"/>
              </a:spcAft>
            </a:pPr>
            <a:r>
              <a:rPr lang="ja-JP" altLang="en-US" sz="1000" dirty="0">
                <a:solidFill>
                  <a:schemeClr val="tx1"/>
                </a:solidFill>
                <a:latin typeface="BIZ UDPゴシック" panose="020B0400000000000000" pitchFamily="50" charset="-128"/>
                <a:ea typeface="BIZ UDPゴシック" panose="020B0400000000000000" pitchFamily="50" charset="-128"/>
              </a:rPr>
              <a:t>→　</a:t>
            </a:r>
            <a:r>
              <a:rPr lang="en-US" altLang="ja-JP" sz="1000" dirty="0">
                <a:solidFill>
                  <a:schemeClr val="tx1"/>
                </a:solidFill>
                <a:latin typeface="BIZ UDPゴシック" panose="020B0400000000000000" pitchFamily="50" charset="-128"/>
                <a:ea typeface="BIZ UDPゴシック" panose="020B0400000000000000" pitchFamily="50" charset="-128"/>
                <a:hlinkClick r:id="rId3"/>
              </a:rPr>
              <a:t>https://forms.gle/LdHhkDv7CyRkxrDh9</a:t>
            </a:r>
            <a:endParaRPr lang="en-US" altLang="ja-JP" sz="1000" dirty="0">
              <a:solidFill>
                <a:schemeClr val="tx1"/>
              </a:solidFill>
              <a:latin typeface="BIZ UDPゴシック" panose="020B0400000000000000" pitchFamily="50" charset="-128"/>
              <a:ea typeface="BIZ UDPゴシック" panose="020B0400000000000000" pitchFamily="50" charset="-128"/>
            </a:endParaRPr>
          </a:p>
          <a:p>
            <a:r>
              <a:rPr lang="ja-JP" altLang="en-US" sz="1000" dirty="0">
                <a:solidFill>
                  <a:schemeClr val="tx1"/>
                </a:solidFill>
                <a:latin typeface="BIZ UDPゴシック" panose="020B0400000000000000" pitchFamily="50" charset="-128"/>
                <a:ea typeface="BIZ UDPゴシック" panose="020B0400000000000000" pitchFamily="50" charset="-128"/>
              </a:rPr>
              <a:t>＊日本マーケティング学会員の方は</a:t>
            </a:r>
            <a:r>
              <a:rPr lang="en-US" altLang="ja-JP" sz="1000" dirty="0">
                <a:solidFill>
                  <a:schemeClr val="tx1"/>
                </a:solidFill>
                <a:latin typeface="BIZ UDPゴシック" panose="020B0400000000000000" pitchFamily="50" charset="-128"/>
                <a:ea typeface="BIZ UDPゴシック" panose="020B0400000000000000" pitchFamily="50" charset="-128"/>
              </a:rPr>
              <a:t>, </a:t>
            </a:r>
            <a:r>
              <a:rPr lang="ja-JP" altLang="en-US" sz="1000" dirty="0">
                <a:solidFill>
                  <a:schemeClr val="tx1"/>
                </a:solidFill>
                <a:latin typeface="BIZ UDPゴシック" panose="020B0400000000000000" pitchFamily="50" charset="-128"/>
                <a:ea typeface="BIZ UDPゴシック" panose="020B0400000000000000" pitchFamily="50" charset="-128"/>
              </a:rPr>
              <a:t>学会サイトからお申込みください．</a:t>
            </a:r>
            <a:endParaRPr lang="en-US" altLang="ja-JP" sz="1000" dirty="0">
              <a:solidFill>
                <a:schemeClr val="tx1"/>
              </a:solidFill>
              <a:latin typeface="BIZ UDPゴシック" panose="020B0400000000000000" pitchFamily="50" charset="-128"/>
              <a:ea typeface="BIZ UDPゴシック" panose="020B0400000000000000" pitchFamily="50" charset="-128"/>
            </a:endParaRPr>
          </a:p>
          <a:p>
            <a:r>
              <a:rPr lang="ja-JP" altLang="en-US" sz="1000" dirty="0">
                <a:solidFill>
                  <a:schemeClr val="tx1"/>
                </a:solidFill>
                <a:latin typeface="BIZ UDPゴシック" panose="020B0400000000000000" pitchFamily="50" charset="-128"/>
                <a:ea typeface="BIZ UDPゴシック" panose="020B0400000000000000" pitchFamily="50" charset="-128"/>
              </a:rPr>
              <a:t>＊来場の際，受付でお名刺をご提出いただきます．</a:t>
            </a:r>
            <a:endParaRPr lang="en-US" altLang="ja-JP" sz="1000" dirty="0">
              <a:solidFill>
                <a:schemeClr val="tx1"/>
              </a:solidFill>
              <a:latin typeface="BIZ UDPゴシック" panose="020B0400000000000000" pitchFamily="50" charset="-128"/>
              <a:ea typeface="BIZ UDPゴシック" panose="020B0400000000000000" pitchFamily="50" charset="-128"/>
            </a:endParaRPr>
          </a:p>
          <a:p>
            <a:pPr>
              <a:spcAft>
                <a:spcPts val="300"/>
              </a:spcAft>
            </a:pPr>
            <a:endParaRPr lang="en-US" altLang="ja-JP" sz="1000" dirty="0">
              <a:solidFill>
                <a:schemeClr val="tx1"/>
              </a:solidFill>
              <a:latin typeface="BIZ UDPゴシック" panose="020B0400000000000000" pitchFamily="50" charset="-128"/>
              <a:ea typeface="BIZ UDPゴシック" panose="020B0400000000000000" pitchFamily="50" charset="-128"/>
            </a:endParaRPr>
          </a:p>
          <a:p>
            <a:pPr marL="171450" indent="-171450">
              <a:spcAft>
                <a:spcPts val="300"/>
              </a:spcAft>
              <a:buFont typeface="Wingdings" panose="05000000000000000000" pitchFamily="2" charset="2"/>
              <a:buChar char="n"/>
            </a:pPr>
            <a:endParaRPr lang="en-US" altLang="ja-JP" sz="10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1202126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3543</TotalTime>
  <Words>704</Words>
  <Application>Microsoft Office PowerPoint</Application>
  <PresentationFormat>ワイド画面</PresentationFormat>
  <Paragraphs>37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Aptos Display</vt:lpstr>
      <vt:lpstr>Arial</vt:lpstr>
      <vt:lpstr>Arial Black</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ゆかり 杉本</dc:creator>
  <cp:lastModifiedBy>ゆかり 杉本</cp:lastModifiedBy>
  <cp:revision>5</cp:revision>
  <dcterms:created xsi:type="dcterms:W3CDTF">2023-11-22T05:32:11Z</dcterms:created>
  <dcterms:modified xsi:type="dcterms:W3CDTF">2024-03-15T01:21:51Z</dcterms:modified>
</cp:coreProperties>
</file>